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940" r:id="rId1"/>
  </p:sldMasterIdLst>
  <p:notesMasterIdLst>
    <p:notesMasterId r:id="rId51"/>
  </p:notesMasterIdLst>
  <p:sldIdLst>
    <p:sldId id="256" r:id="rId2"/>
    <p:sldId id="257" r:id="rId3"/>
    <p:sldId id="317"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62"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63"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28" autoAdjust="0"/>
  </p:normalViewPr>
  <p:slideViewPr>
    <p:cSldViewPr>
      <p:cViewPr varScale="1">
        <p:scale>
          <a:sx n="63" d="100"/>
          <a:sy n="63" d="100"/>
        </p:scale>
        <p:origin x="151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AB9C8CB7-5786-483E-AC80-70CACBC1BE54}" type="datetimeFigureOut">
              <a:rPr lang="en-US"/>
              <a:pPr>
                <a:defRPr/>
              </a:pPr>
              <a:t>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575F9B1-C2A4-455B-B287-FE6872AF6039}" type="slidenum">
              <a:rPr lang="en-US" altLang="en-US"/>
              <a:pPr>
                <a:defRPr/>
              </a:pPr>
              <a:t>‹#›</a:t>
            </a:fld>
            <a:endParaRPr lang="en-US" altLang="en-US"/>
          </a:p>
        </p:txBody>
      </p:sp>
    </p:spTree>
    <p:extLst>
      <p:ext uri="{BB962C8B-B14F-4D97-AF65-F5344CB8AC3E}">
        <p14:creationId xmlns:p14="http://schemas.microsoft.com/office/powerpoint/2010/main" val="1571591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B37185-8433-4153-9EC1-CDC8227C6373}" type="slidenum">
              <a:rPr lang="en-US" altLang="en-US" smtClean="0"/>
              <a:pPr>
                <a:spcBef>
                  <a:spcPct val="0"/>
                </a:spcBef>
              </a:pPr>
              <a:t>0</a:t>
            </a:fld>
            <a:endParaRPr lang="en-US" altLang="en-US" smtClean="0"/>
          </a:p>
        </p:txBody>
      </p:sp>
    </p:spTree>
    <p:extLst>
      <p:ext uri="{BB962C8B-B14F-4D97-AF65-F5344CB8AC3E}">
        <p14:creationId xmlns:p14="http://schemas.microsoft.com/office/powerpoint/2010/main" val="3911241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Đ</a:t>
            </a:r>
            <a:r>
              <a:rPr lang="vi-VN" b="1" dirty="0" smtClean="0"/>
              <a:t>iều khiển người dùng cho sự đồng ý</a:t>
            </a:r>
            <a:r>
              <a:rPr lang="vi-VN" dirty="0" smtClean="0"/>
              <a:t>: Người dùng kiểm soát bản sắc của mình và phải đồng ý việc sử dụng các thông tin của họ.</a:t>
            </a:r>
          </a:p>
          <a:p>
            <a:r>
              <a:rPr lang="vi-VN" dirty="0" smtClean="0"/>
              <a:t>  </a:t>
            </a:r>
            <a:r>
              <a:rPr lang="vi-VN" b="1" dirty="0" smtClean="0"/>
              <a:t>Tiết lộ tối thiểu:</a:t>
            </a:r>
            <a:r>
              <a:rPr lang="vi-VN" dirty="0" smtClean="0"/>
              <a:t> Số tiền tối thiểu của các thông tin cần được tiết lộ cho một mục đích sử dụng.</a:t>
            </a:r>
          </a:p>
          <a:p>
            <a:r>
              <a:rPr lang="vi-VN" dirty="0" smtClean="0"/>
              <a:t>  </a:t>
            </a:r>
            <a:r>
              <a:rPr lang="en-US" b="1" dirty="0" smtClean="0"/>
              <a:t>T</a:t>
            </a:r>
            <a:r>
              <a:rPr lang="vi-VN" b="1" dirty="0" smtClean="0"/>
              <a:t>ruy cập chính đáng: </a:t>
            </a:r>
            <a:r>
              <a:rPr lang="vi-VN" dirty="0" smtClean="0"/>
              <a:t>Chỉ </a:t>
            </a:r>
            <a:r>
              <a:rPr lang="en-US" dirty="0" err="1" smtClean="0"/>
              <a:t>có</a:t>
            </a:r>
            <a:r>
              <a:rPr lang="en-US" baseline="0" dirty="0" smtClean="0"/>
              <a:t> </a:t>
            </a:r>
            <a:r>
              <a:rPr lang="en-US" baseline="0" dirty="0" err="1" smtClean="0"/>
              <a:t>những</a:t>
            </a:r>
            <a:r>
              <a:rPr lang="en-US" baseline="0" dirty="0" smtClean="0"/>
              <a:t> </a:t>
            </a:r>
            <a:r>
              <a:rPr lang="en-US" dirty="0" err="1" smtClean="0"/>
              <a:t>có</a:t>
            </a:r>
            <a:r>
              <a:rPr lang="en-US" baseline="0" dirty="0" smtClean="0"/>
              <a:t> </a:t>
            </a:r>
            <a:r>
              <a:rPr lang="en-US" baseline="0" dirty="0" err="1" smtClean="0"/>
              <a:t>thông</a:t>
            </a:r>
            <a:r>
              <a:rPr lang="en-US" baseline="0" dirty="0" smtClean="0"/>
              <a:t> tin </a:t>
            </a:r>
            <a:r>
              <a:rPr lang="en-US" baseline="0" dirty="0" err="1" smtClean="0"/>
              <a:t>hợp</a:t>
            </a:r>
            <a:r>
              <a:rPr lang="en-US" baseline="0" dirty="0" smtClean="0"/>
              <a:t> </a:t>
            </a:r>
            <a:r>
              <a:rPr lang="en-US" baseline="0" dirty="0" err="1" smtClean="0"/>
              <a:t>pháp</a:t>
            </a:r>
            <a:r>
              <a:rPr lang="en-US" baseline="0" dirty="0" smtClean="0"/>
              <a:t> </a:t>
            </a:r>
            <a:r>
              <a:rPr lang="en-US" baseline="0" dirty="0" err="1" smtClean="0"/>
              <a:t>bao</a:t>
            </a:r>
            <a:r>
              <a:rPr lang="en-US" baseline="0" dirty="0" smtClean="0"/>
              <a:t> </a:t>
            </a:r>
            <a:r>
              <a:rPr lang="en-US" baseline="0" dirty="0" err="1" smtClean="0"/>
              <a:t>gồm</a:t>
            </a:r>
            <a:r>
              <a:rPr lang="vi-VN" dirty="0" smtClean="0"/>
              <a:t> </a:t>
            </a:r>
            <a:r>
              <a:rPr lang="en-US" dirty="0" err="1" smtClean="0"/>
              <a:t>nhận</a:t>
            </a:r>
            <a:r>
              <a:rPr lang="en-US" baseline="0" dirty="0" smtClean="0"/>
              <a:t> </a:t>
            </a:r>
            <a:r>
              <a:rPr lang="en-US" baseline="0" dirty="0" err="1" smtClean="0"/>
              <a:t>dạng</a:t>
            </a:r>
            <a:r>
              <a:rPr lang="en-US" baseline="0" dirty="0" smtClean="0"/>
              <a:t> </a:t>
            </a:r>
            <a:r>
              <a:rPr lang="en-US" baseline="0" dirty="0" err="1" smtClean="0"/>
              <a:t>số</a:t>
            </a:r>
            <a:r>
              <a:rPr lang="vi-VN" dirty="0" smtClean="0"/>
              <a:t> và có một mối quan hệ tin cậy với danh tính chủ sở hữu của các thông tin có thể được truy cập vào thông tin đó.</a:t>
            </a:r>
          </a:p>
          <a:p>
            <a:r>
              <a:rPr lang="vi-VN" dirty="0" smtClean="0"/>
              <a:t>  </a:t>
            </a:r>
            <a:r>
              <a:rPr lang="en-US" b="1" dirty="0" err="1" smtClean="0"/>
              <a:t>Điều</a:t>
            </a:r>
            <a:r>
              <a:rPr lang="en-US" b="1" baseline="0" dirty="0" smtClean="0"/>
              <a:t> </a:t>
            </a:r>
            <a:r>
              <a:rPr lang="en-US" b="1" baseline="0" dirty="0" err="1" smtClean="0"/>
              <a:t>hướng</a:t>
            </a:r>
            <a:r>
              <a:rPr lang="vi-VN" b="1" dirty="0" smtClean="0"/>
              <a:t>: </a:t>
            </a:r>
            <a:r>
              <a:rPr lang="vi-VN" dirty="0" smtClean="0"/>
              <a:t>Một hệ thống ID phải hỗ trợ nhận dạng hai chiều cho một thực thể nào để nó có thể phát hiện và nhận dạng một chiều cho các tổ chức tư nhân, do đó bảo vệ ID riêng.</a:t>
            </a:r>
          </a:p>
          <a:p>
            <a:r>
              <a:rPr lang="vi-VN" dirty="0" smtClean="0"/>
              <a:t>  </a:t>
            </a:r>
            <a:r>
              <a:rPr lang="vi-VN" b="1" dirty="0" smtClean="0"/>
              <a:t>Khả năng cộng tác: </a:t>
            </a:r>
            <a:r>
              <a:rPr lang="vi-VN" dirty="0" smtClean="0"/>
              <a:t>Một hệ thống điện toán đám mây ID phải tương thích với các dịch vụ nhận dạng khác từ các nhà cung cấp nhận dạng khác.</a:t>
            </a:r>
          </a:p>
          <a:p>
            <a:r>
              <a:rPr lang="vi-VN" dirty="0" smtClean="0"/>
              <a:t>  </a:t>
            </a:r>
            <a:r>
              <a:rPr lang="en-US" b="1" dirty="0" smtClean="0"/>
              <a:t>N</a:t>
            </a:r>
            <a:r>
              <a:rPr lang="vi-VN" b="1" dirty="0" smtClean="0"/>
              <a:t>hận dạng con người rõ ràng: </a:t>
            </a:r>
            <a:r>
              <a:rPr lang="vi-VN" dirty="0" smtClean="0"/>
              <a:t>Một ứng dụng IDaaS phải cung cấp một cơ chế rõ ràng cho phép một con người tương tác với một hệ thống đồng thời bảo vệ người dùng chống lại một cuộc tấn công sắc.</a:t>
            </a:r>
          </a:p>
          <a:p>
            <a:r>
              <a:rPr lang="vi-VN" dirty="0" smtClean="0"/>
              <a:t>  </a:t>
            </a:r>
            <a:r>
              <a:rPr lang="vi-VN" b="1" dirty="0" smtClean="0"/>
              <a:t>Tính nhất quán của dịch vụ: </a:t>
            </a:r>
            <a:r>
              <a:rPr lang="vi-VN" dirty="0" smtClean="0"/>
              <a:t>Một dịch vụ IDaaS phải đơn giản dễ sử dụng, phù hợp trên tất cả các công dụng của nó, và có thể hoạt động trong các bối cảnh khác nhau sử dụng các công nghệ khác nhau.</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33</a:t>
            </a:fld>
            <a:endParaRPr lang="en-US"/>
          </a:p>
        </p:txBody>
      </p:sp>
    </p:spTree>
    <p:extLst>
      <p:ext uri="{BB962C8B-B14F-4D97-AF65-F5344CB8AC3E}">
        <p14:creationId xmlns:p14="http://schemas.microsoft.com/office/powerpoint/2010/main" val="1189466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Đ</a:t>
            </a:r>
            <a:r>
              <a:rPr lang="vi-VN" b="1" dirty="0" smtClean="0"/>
              <a:t>iều khiển người dùng cho sự đồng ý</a:t>
            </a:r>
            <a:r>
              <a:rPr lang="vi-VN" dirty="0" smtClean="0"/>
              <a:t>: Người dùng kiểm soát bản sắc của mình và phải đồng ý việc sử dụng các thông tin của họ.</a:t>
            </a:r>
          </a:p>
          <a:p>
            <a:r>
              <a:rPr lang="vi-VN" dirty="0" smtClean="0"/>
              <a:t>  </a:t>
            </a:r>
            <a:r>
              <a:rPr lang="vi-VN" b="1" dirty="0" smtClean="0"/>
              <a:t>Tiết lộ tối thiểu:</a:t>
            </a:r>
            <a:r>
              <a:rPr lang="vi-VN" dirty="0" smtClean="0"/>
              <a:t> Số tiền tối thiểu của các thông tin cần được tiết lộ cho một mục đích sử dụng.</a:t>
            </a:r>
          </a:p>
          <a:p>
            <a:r>
              <a:rPr lang="vi-VN" dirty="0" smtClean="0"/>
              <a:t>  </a:t>
            </a:r>
            <a:r>
              <a:rPr lang="en-US" b="1" dirty="0" smtClean="0"/>
              <a:t>T</a:t>
            </a:r>
            <a:r>
              <a:rPr lang="vi-VN" b="1" dirty="0" smtClean="0"/>
              <a:t>ruy cập chính đáng: </a:t>
            </a:r>
            <a:r>
              <a:rPr lang="vi-VN" dirty="0" smtClean="0"/>
              <a:t>Chỉ </a:t>
            </a:r>
            <a:r>
              <a:rPr lang="en-US" dirty="0" err="1" smtClean="0"/>
              <a:t>có</a:t>
            </a:r>
            <a:r>
              <a:rPr lang="en-US" baseline="0" dirty="0" smtClean="0"/>
              <a:t> </a:t>
            </a:r>
            <a:r>
              <a:rPr lang="en-US" baseline="0" dirty="0" err="1" smtClean="0"/>
              <a:t>những</a:t>
            </a:r>
            <a:r>
              <a:rPr lang="en-US" baseline="0" dirty="0" smtClean="0"/>
              <a:t> </a:t>
            </a:r>
            <a:r>
              <a:rPr lang="en-US" dirty="0" err="1" smtClean="0"/>
              <a:t>có</a:t>
            </a:r>
            <a:r>
              <a:rPr lang="en-US" baseline="0" dirty="0" smtClean="0"/>
              <a:t> </a:t>
            </a:r>
            <a:r>
              <a:rPr lang="en-US" baseline="0" dirty="0" err="1" smtClean="0"/>
              <a:t>thông</a:t>
            </a:r>
            <a:r>
              <a:rPr lang="en-US" baseline="0" dirty="0" smtClean="0"/>
              <a:t> tin </a:t>
            </a:r>
            <a:r>
              <a:rPr lang="en-US" baseline="0" dirty="0" err="1" smtClean="0"/>
              <a:t>hợp</a:t>
            </a:r>
            <a:r>
              <a:rPr lang="en-US" baseline="0" dirty="0" smtClean="0"/>
              <a:t> </a:t>
            </a:r>
            <a:r>
              <a:rPr lang="en-US" baseline="0" dirty="0" err="1" smtClean="0"/>
              <a:t>pháp</a:t>
            </a:r>
            <a:r>
              <a:rPr lang="en-US" baseline="0" dirty="0" smtClean="0"/>
              <a:t> </a:t>
            </a:r>
            <a:r>
              <a:rPr lang="en-US" baseline="0" dirty="0" err="1" smtClean="0"/>
              <a:t>bao</a:t>
            </a:r>
            <a:r>
              <a:rPr lang="en-US" baseline="0" dirty="0" smtClean="0"/>
              <a:t> </a:t>
            </a:r>
            <a:r>
              <a:rPr lang="en-US" baseline="0" dirty="0" err="1" smtClean="0"/>
              <a:t>gồm</a:t>
            </a:r>
            <a:r>
              <a:rPr lang="vi-VN" dirty="0" smtClean="0"/>
              <a:t> </a:t>
            </a:r>
            <a:r>
              <a:rPr lang="en-US" dirty="0" err="1" smtClean="0"/>
              <a:t>nhận</a:t>
            </a:r>
            <a:r>
              <a:rPr lang="en-US" baseline="0" dirty="0" smtClean="0"/>
              <a:t> </a:t>
            </a:r>
            <a:r>
              <a:rPr lang="en-US" baseline="0" dirty="0" err="1" smtClean="0"/>
              <a:t>dạng</a:t>
            </a:r>
            <a:r>
              <a:rPr lang="en-US" baseline="0" dirty="0" smtClean="0"/>
              <a:t> </a:t>
            </a:r>
            <a:r>
              <a:rPr lang="en-US" baseline="0" dirty="0" err="1" smtClean="0"/>
              <a:t>số</a:t>
            </a:r>
            <a:r>
              <a:rPr lang="vi-VN" dirty="0" smtClean="0"/>
              <a:t> và có một mối quan hệ tin cậy với danh tính chủ sở hữu của các thông tin có thể được truy cập vào thông tin đó.</a:t>
            </a:r>
          </a:p>
          <a:p>
            <a:r>
              <a:rPr lang="vi-VN" dirty="0" smtClean="0"/>
              <a:t>  </a:t>
            </a:r>
            <a:r>
              <a:rPr lang="en-US" b="1" dirty="0" err="1" smtClean="0"/>
              <a:t>Điều</a:t>
            </a:r>
            <a:r>
              <a:rPr lang="en-US" b="1" baseline="0" dirty="0" smtClean="0"/>
              <a:t> </a:t>
            </a:r>
            <a:r>
              <a:rPr lang="en-US" b="1" baseline="0" dirty="0" err="1" smtClean="0"/>
              <a:t>hướng</a:t>
            </a:r>
            <a:r>
              <a:rPr lang="vi-VN" b="1" dirty="0" smtClean="0"/>
              <a:t>: </a:t>
            </a:r>
            <a:r>
              <a:rPr lang="vi-VN" dirty="0" smtClean="0"/>
              <a:t>Một hệ thống ID phải hỗ trợ nhận dạng hai chiều cho một thực thể nào để nó có thể phát hiện và nhận dạng một chiều cho các tổ chức tư nhân, do đó bảo vệ ID riêng.</a:t>
            </a:r>
          </a:p>
          <a:p>
            <a:r>
              <a:rPr lang="vi-VN" dirty="0" smtClean="0"/>
              <a:t>  </a:t>
            </a:r>
            <a:r>
              <a:rPr lang="vi-VN" b="1" dirty="0" smtClean="0"/>
              <a:t>Khả năng cộng tác: </a:t>
            </a:r>
            <a:r>
              <a:rPr lang="vi-VN" dirty="0" smtClean="0"/>
              <a:t>Một hệ thống điện toán đám mây ID phải tương thích với các dịch vụ nhận dạng khác từ các nhà cung cấp nhận dạng khác.</a:t>
            </a:r>
          </a:p>
          <a:p>
            <a:r>
              <a:rPr lang="vi-VN" dirty="0" smtClean="0"/>
              <a:t>  </a:t>
            </a:r>
            <a:r>
              <a:rPr lang="en-US" b="1" dirty="0" smtClean="0"/>
              <a:t>N</a:t>
            </a:r>
            <a:r>
              <a:rPr lang="vi-VN" b="1" dirty="0" smtClean="0"/>
              <a:t>hận dạng con người rõ ràng: </a:t>
            </a:r>
            <a:r>
              <a:rPr lang="vi-VN" dirty="0" smtClean="0"/>
              <a:t>Một ứng dụng IDaaS phải cung cấp một cơ chế rõ ràng cho phép một con người tương tác với một hệ thống đồng thời bảo vệ người dùng chống lại một cuộc tấn công sắc.</a:t>
            </a:r>
          </a:p>
          <a:p>
            <a:r>
              <a:rPr lang="vi-VN" dirty="0" smtClean="0"/>
              <a:t>  </a:t>
            </a:r>
            <a:r>
              <a:rPr lang="vi-VN" b="1" dirty="0" smtClean="0"/>
              <a:t>Tính nhất quán của dịch vụ: </a:t>
            </a:r>
            <a:r>
              <a:rPr lang="vi-VN" dirty="0" smtClean="0"/>
              <a:t>Một dịch vụ IDaaS phải đơn giản dễ sử dụng, phù hợp trên tất cả các công dụng của nó, và có thể hoạt động trong các bối cảnh khác nhau sử dụng các công nghệ khác nhau.</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34</a:t>
            </a:fld>
            <a:endParaRPr lang="en-US"/>
          </a:p>
        </p:txBody>
      </p:sp>
    </p:spTree>
    <p:extLst>
      <p:ext uri="{BB962C8B-B14F-4D97-AF65-F5344CB8AC3E}">
        <p14:creationId xmlns:p14="http://schemas.microsoft.com/office/powerpoint/2010/main" val="272811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Khả</a:t>
            </a:r>
            <a:r>
              <a:rPr lang="en-US" baseline="0" dirty="0" smtClean="0"/>
              <a:t> </a:t>
            </a:r>
            <a:r>
              <a:rPr lang="en-US" baseline="0" dirty="0" err="1" smtClean="0"/>
              <a:t>năng</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IDaaS</a:t>
            </a:r>
            <a:endParaRPr lang="en-US" baseline="0" dirty="0" smtClean="0"/>
          </a:p>
          <a:p>
            <a:endParaRPr lang="en-US" dirty="0" smtClean="0"/>
          </a:p>
          <a:p>
            <a:r>
              <a:rPr lang="vi-VN" dirty="0" smtClean="0"/>
              <a:t>Nhận dạng như là một dịch vụ cung cấp một cơ chế dễ dàng cho việc tích hợp các dịch vụ danh tính vào các ứng dụng cá nhân với nỗ lực phát triển tối thiểu, bằng cách cho phép logic xác định và lưu trữ các thuộc tính của một danh tính được duy trì bên ngoài. ứng dụng IDaaS có thể được tách ra từ hệ thống an ninh phân phối khác bởi họ tuân thủ các tiêu chuẩn SOA, đặc biệt là nếu bạn muốn có những dịch vụ tương thích và được liên</a:t>
            </a:r>
            <a:r>
              <a:rPr lang="en-US" dirty="0" smtClean="0"/>
              <a:t> </a:t>
            </a:r>
            <a:r>
              <a:rPr lang="en-US" dirty="0" err="1" smtClean="0"/>
              <a:t>thông</a:t>
            </a:r>
            <a:r>
              <a:rPr lang="vi-VN" dirty="0" smtClean="0"/>
              <a:t>.</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35</a:t>
            </a:fld>
            <a:endParaRPr lang="en-US"/>
          </a:p>
        </p:txBody>
      </p:sp>
    </p:spTree>
    <p:extLst>
      <p:ext uri="{BB962C8B-B14F-4D97-AF65-F5344CB8AC3E}">
        <p14:creationId xmlns:p14="http://schemas.microsoft.com/office/powerpoint/2010/main" val="2053462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đây là những chi tiết quan trọng của các dịch vụ này:</a:t>
            </a:r>
          </a:p>
          <a:p>
            <a:r>
              <a:rPr lang="vi-VN" dirty="0" smtClean="0"/>
              <a:t>  Xác thực người dùng làm trung tâm (thường là trong các hình thức thẻ thông tin): Các OpenID và CardSpace thông số kỹ thuật hỗ trợ kiểu dữ liệu đối tượng.</a:t>
            </a:r>
          </a:p>
          <a:p>
            <a:r>
              <a:rPr lang="vi-VN" dirty="0" smtClean="0"/>
              <a:t>  Chính sách ngôn ngữ XACML: Đây là một mục đích chung cho phép ngôn ngữ chính sách cho phép một hệ thống phân phối ID để viết và thực thi các biểu thức chính sách tùy chỉnh. XACML có thể làm việc với SAML; khi SAML trình bày một yêu cầu cho phép ID, XACML kiểm tra các yêu cầu ID chống lại chính sách của mình và hoặc cho phép hoặc từ chối yêu cầu.</a:t>
            </a:r>
          </a:p>
          <a:p>
            <a:r>
              <a:rPr lang="vi-VN" dirty="0" smtClean="0"/>
              <a:t>  Các SPML Provisioning Ngôn ngữ: Đây là một ngôn ngữ XML yêu cầu / đáp ứng được sử dụng để tích hợp và tương thích các yêu cầu trích lập dự phòng dịch vụ. SPML là một tiêu chuẩn của dịch vụ Cung cấp Ủy ban kỹ thuật OASIS của (PSTC) mà phù hợp với kiến ​​trúc SOA.</a:t>
            </a:r>
          </a:p>
          <a:p>
            <a:r>
              <a:rPr lang="vi-VN" dirty="0" smtClean="0"/>
              <a:t>  Các XDAS Hệ thống Kiểm toán: Dịch vụ Kiểm toán phân phối cung cấp trách nhiệm cho người dùng truy cập vào một hệ thống, và phát hiện các hành vi vi phạm chính sách bảo mật khi những nỗ lực được thực hiện để truy cập vào hệ thống của người sử dụng trái phép hoặc do người sử dụng truy cập vào hệ thống một cách trái phép.</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37</a:t>
            </a:fld>
            <a:endParaRPr lang="en-US"/>
          </a:p>
        </p:txBody>
      </p:sp>
    </p:spTree>
    <p:extLst>
      <p:ext uri="{BB962C8B-B14F-4D97-AF65-F5344CB8AC3E}">
        <p14:creationId xmlns:p14="http://schemas.microsoft.com/office/powerpoint/2010/main" val="249695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OpenID là một tiêu chuẩn công nghiệp đang phát triển trong việc xác thực "người dùng cuối" bằng cách lưu trữ danh tính số của họ trong một định dạng phổ biến. Khi một bản sắc được tạo ra trong một hệ thống OpenID, thông tin được lưu trữ trong hệ thống của bất kỳ nhà cung cấp dịch vụ OpenID và dịch sang một định danh duy nhất. Định danh mang hình thức của một Uniform Resource Locator (URL) hoặc như một Resource Identifier Extensible (XRI) được chứng thực của nhà cung cấp dịch vụ OpenID. Bất kỳ ứng dụng phần mềm phù hợp với các tiêu chuẩn chấp nhận một OpenID được chứng thực bởi một nhà cung cấp đáng tin cậy. Một nhóm rất ấn tượng của các nhà cung cấp điện toán đám mây phục vụ như các nhà cung cấp danh tính (hoặc các nhà cung cấp OpenID), bao gồm AOL, Facebook, Google, IBM, Microsoft, MySpace, Orange, PayPal, VeriSign, LiveJournal, Ustream, Yahoo !, và những người khác.</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39</a:t>
            </a:fld>
            <a:endParaRPr lang="en-US"/>
          </a:p>
        </p:txBody>
      </p:sp>
    </p:spTree>
    <p:extLst>
      <p:ext uri="{BB962C8B-B14F-4D97-AF65-F5344CB8AC3E}">
        <p14:creationId xmlns:p14="http://schemas.microsoft.com/office/powerpoint/2010/main" val="896017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Ngôn</a:t>
            </a:r>
            <a:r>
              <a:rPr lang="en-US" baseline="0" dirty="0" smtClean="0"/>
              <a:t> </a:t>
            </a:r>
            <a:r>
              <a:rPr lang="en-US" baseline="0" dirty="0" err="1" smtClean="0"/>
              <a:t>ngữ</a:t>
            </a:r>
            <a:r>
              <a:rPr lang="en-US" baseline="0" dirty="0" smtClean="0"/>
              <a:t> </a:t>
            </a:r>
            <a:r>
              <a:rPr lang="en-US" baseline="0" dirty="0" err="1" smtClean="0"/>
              <a:t>đánh</a:t>
            </a:r>
            <a:r>
              <a:rPr lang="en-US" baseline="0" dirty="0" smtClean="0"/>
              <a:t> </a:t>
            </a:r>
            <a:r>
              <a:rPr lang="en-US" baseline="0" dirty="0" err="1" smtClean="0"/>
              <a:t>dẫu</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a:t>
            </a:r>
          </a:p>
          <a:p>
            <a:endParaRPr lang="en-US" baseline="0" dirty="0" smtClean="0"/>
          </a:p>
          <a:p>
            <a:r>
              <a:rPr lang="vi-VN" dirty="0" smtClean="0"/>
              <a:t>XACML là một tiêu chuẩn OASIS cho một tập hợp các báo cáo chính sách viết bằng XML hỗ trợ một quá trình xác thực. Một chính sách trong XACML mô tả một yếu tố chủ đề mà yêu cầu một hành động từ một nguồn tài nguyên. Ba yếu tố này hoạt động trong một môi trường mà còn có thể được mô tả trong các điều khoản của một phần tử hành động. Đối tượng và hành động các yếu tố là những yếu tố có thể có một hoặc nhiều thuộc tính. Tài nguyên có một thuộc tính duy nhất, mà thường là URL của nó.</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42</a:t>
            </a:fld>
            <a:endParaRPr lang="en-US"/>
          </a:p>
        </p:txBody>
      </p:sp>
    </p:spTree>
    <p:extLst>
      <p:ext uri="{BB962C8B-B14F-4D97-AF65-F5344CB8AC3E}">
        <p14:creationId xmlns:p14="http://schemas.microsoft.com/office/powerpoint/2010/main" val="1208123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SAML được sử dụng để cung cấp một cơ chế cho một trình duyệt web đăng nhập một lần On (SSO). Trong trường hợp này, một trình duyệt Web là tác nhân người dùng, trong đó yêu cầu truy cập vào tài nguyên đó được ủy quyền của một nhà cung cấp dịch vụ SAML. Các nhà cung cấp dịch vụ có yêu cầu từ một người sử dụng để truy cập vào tài nguyên và gửi một yêu cầu xác thực để các nhà cung cấp danh SAML trực tiếp từ các đại lý người sử dụng bắt đầu.</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44</a:t>
            </a:fld>
            <a:endParaRPr lang="en-US"/>
          </a:p>
        </p:txBody>
      </p:sp>
    </p:spTree>
    <p:extLst>
      <p:ext uri="{BB962C8B-B14F-4D97-AF65-F5344CB8AC3E}">
        <p14:creationId xmlns:p14="http://schemas.microsoft.com/office/powerpoint/2010/main" val="10763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toán đám mây do bản chất của nó kéo dài khu vực pháp lý khác nhau. Pháp luật của nước xuất xứ của một yêu cầu có thể không phù hợp với pháp luật của nước nơi có yêu cầu được xử lý, và nó có thể là pháp luật không phải của vị trí phù hợp với pháp luật của nước nơi dịch vụ được cung cấp. Sự tuân thủ là nhiều hơn chỉ đơn giản là cung cấp một mã dịch vụ vô danh với một bản sắc để họ có thể có được quyền truy cập vào một tài nguyên. Tuân thủ là một vấn đề phức tạp đòi hỏi chuyên môn đáng kể.</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46</a:t>
            </a:fld>
            <a:endParaRPr lang="en-US"/>
          </a:p>
        </p:txBody>
      </p:sp>
    </p:spTree>
    <p:extLst>
      <p:ext uri="{BB962C8B-B14F-4D97-AF65-F5344CB8AC3E}">
        <p14:creationId xmlns:p14="http://schemas.microsoft.com/office/powerpoint/2010/main" val="3790880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Để thực hiện CAAS, một số công ty đang tổ chức những gì có thể được gọi là "đám mây dọc," đám mây chuyên về một thị trường cao. Ví dụ về các đám mây dọc quảng cáo khả năng CAAS bao gồm những điều sau đây</a:t>
            </a:r>
            <a:r>
              <a:rPr lang="en-US" dirty="0" smtClean="0"/>
              <a:t>:</a:t>
            </a:r>
          </a:p>
          <a:p>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47</a:t>
            </a:fld>
            <a:endParaRPr lang="en-US"/>
          </a:p>
        </p:txBody>
      </p:sp>
    </p:spTree>
    <p:extLst>
      <p:ext uri="{BB962C8B-B14F-4D97-AF65-F5344CB8AC3E}">
        <p14:creationId xmlns:p14="http://schemas.microsoft.com/office/powerpoint/2010/main" val="251780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Nó dễ dàng hơn nhiều để mường tượng ra một hệ thống CAAS được xây dựng bên trong một đám mây tư nhân, nơi dữ liệu là dưới sự kiểm soát của một thực thể duy nhất, do đó đảm bảo rằng dữ liệu được kiểm soát an toàn của thực thể và rằng các giao dịch có thể được kiểm toán. Thật vậy, hầu hết các hệ thống điện toán đám mây tuân thủ cho đến nay đã được xây dựng sử dụng các đám mây riêng</a:t>
            </a:r>
            <a:r>
              <a:rPr lang="en-US" smtClean="0"/>
              <a:t>.</a:t>
            </a:r>
            <a:endParaRPr lang="vi-VN" dirty="0" smtClean="0"/>
          </a:p>
        </p:txBody>
      </p:sp>
      <p:sp>
        <p:nvSpPr>
          <p:cNvPr id="4" name="Slide Number Placeholder 3"/>
          <p:cNvSpPr>
            <a:spLocks noGrp="1"/>
          </p:cNvSpPr>
          <p:nvPr>
            <p:ph type="sldNum" sz="quarter" idx="10"/>
          </p:nvPr>
        </p:nvSpPr>
        <p:spPr/>
        <p:txBody>
          <a:bodyPr/>
          <a:lstStyle/>
          <a:p>
            <a:fld id="{1D6BC7B1-27CB-496D-B697-87479BF290BF}" type="slidenum">
              <a:rPr lang="en-US" smtClean="0"/>
              <a:t>48</a:t>
            </a:fld>
            <a:endParaRPr lang="en-US"/>
          </a:p>
        </p:txBody>
      </p:sp>
    </p:spTree>
    <p:extLst>
      <p:ext uri="{BB962C8B-B14F-4D97-AF65-F5344CB8AC3E}">
        <p14:creationId xmlns:p14="http://schemas.microsoft.com/office/powerpoint/2010/main" val="2147160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8B6604-FD9A-4C07-A426-18BE36A52CC3}" type="slidenum">
              <a:rPr lang="en-US" altLang="en-US" smtClean="0"/>
              <a:pPr>
                <a:spcBef>
                  <a:spcPct val="0"/>
                </a:spcBef>
              </a:pPr>
              <a:t>1</a:t>
            </a:fld>
            <a:endParaRPr lang="en-US" altLang="en-US" smtClean="0"/>
          </a:p>
        </p:txBody>
      </p:sp>
    </p:spTree>
    <p:extLst>
      <p:ext uri="{BB962C8B-B14F-4D97-AF65-F5344CB8AC3E}">
        <p14:creationId xmlns:p14="http://schemas.microsoft.com/office/powerpoint/2010/main" val="36192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575F9B1-C2A4-455B-B287-FE6872AF6039}" type="slidenum">
              <a:rPr lang="en-US" altLang="en-US" smtClean="0"/>
              <a:pPr>
                <a:defRPr/>
              </a:pPr>
              <a:t>2</a:t>
            </a:fld>
            <a:endParaRPr lang="en-US" altLang="en-US"/>
          </a:p>
        </p:txBody>
      </p:sp>
    </p:spTree>
    <p:extLst>
      <p:ext uri="{BB962C8B-B14F-4D97-AF65-F5344CB8AC3E}">
        <p14:creationId xmlns:p14="http://schemas.microsoft.com/office/powerpoint/2010/main" val="2161759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 Một danh tính là một tập hợp các đặc điểm hay đặc tính tạo nên một cái gì đó dễ nhận biết hoặc biết đến. </a:t>
            </a:r>
          </a:p>
          <a:p>
            <a:r>
              <a:rPr lang="vi-VN" dirty="0" smtClean="0"/>
              <a:t>Trong các hệ thống mạng máy tính, nó là nhận dạng số mà hầu hết mọi người đều quan tâm. </a:t>
            </a:r>
          </a:p>
          <a:p>
            <a:r>
              <a:rPr lang="vi-VN" dirty="0" smtClean="0"/>
              <a:t>Nhận dạng số là những thuộc tính và siêu dữ liệu của một đối tượng cùng với một tập hợp các mối </a:t>
            </a:r>
          </a:p>
          <a:p>
            <a:r>
              <a:rPr lang="vi-VN" dirty="0" smtClean="0"/>
              <a:t>quan hệ với các đối tượng khác mà có thể nhận dạng được đối tượng. Không phải tất cả các đối tượng đều là duy nhất, </a:t>
            </a:r>
          </a:p>
          <a:p>
            <a:r>
              <a:rPr lang="vi-VN" dirty="0" smtClean="0"/>
              <a:t>nhưng theo định nghĩa một nhận dạng số thì nó phải là duy nhất. Vì thế máy tính phải có một danh tính.</a:t>
            </a:r>
            <a:endParaRPr lang="en-US" dirty="0" smtClean="0"/>
          </a:p>
          <a:p>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27</a:t>
            </a:fld>
            <a:endParaRPr lang="en-US"/>
          </a:p>
        </p:txBody>
      </p:sp>
    </p:spTree>
    <p:extLst>
      <p:ext uri="{BB962C8B-B14F-4D97-AF65-F5344CB8AC3E}">
        <p14:creationId xmlns:p14="http://schemas.microsoft.com/office/powerpoint/2010/main" val="152825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-Một danh tính về một người bao gồm những điều sau đây:</a:t>
            </a:r>
          </a:p>
          <a:p>
            <a:r>
              <a:rPr lang="vi-VN" dirty="0" smtClean="0"/>
              <a:t>• Những điều về bạn: các đặc điểm sinh học như tuổi tác, chủng tộc, giới tính, diện mạo, vv</a:t>
            </a:r>
          </a:p>
          <a:p>
            <a:r>
              <a:rPr lang="vi-VN" dirty="0" smtClean="0"/>
              <a:t>• Những điều bạn biết: Tiểu sử, dữ liệu cá nhân như số an sinh xã hội, mã PIN, nơi mà bạn đã đi học, vv</a:t>
            </a:r>
          </a:p>
          <a:p>
            <a:r>
              <a:rPr lang="vi-VN" dirty="0" smtClean="0"/>
              <a:t>• Những điều bạn có: Một mô hình của các mạch máu trong mắt của bạn, dấu vân tay, một tài khoản ngân hàng bạn có thể truy cập, </a:t>
            </a:r>
          </a:p>
          <a:p>
            <a:r>
              <a:rPr lang="vi-VN" dirty="0" smtClean="0"/>
              <a:t>một chìa khóa bảo mật mà bạn có, các đối tượng và tài sản, và nhiều hơn nữa</a:t>
            </a:r>
          </a:p>
          <a:p>
            <a:r>
              <a:rPr lang="vi-VN" dirty="0" smtClean="0"/>
              <a:t>• Những điều bạn liên quan đến: Gia đình và bạn bè của bạn , một giấy phép phần mềm, tín ngưỡng và các giá trị, </a:t>
            </a:r>
          </a:p>
          <a:p>
            <a:r>
              <a:rPr lang="vi-VN" dirty="0" smtClean="0"/>
              <a:t>các hoạt động và nỗ lực, lựa chọn cá nhân và sự lựa chọn, thói quen và thực hành, một tài khoản iGoogle, và nhiều hơn nữa.</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28</a:t>
            </a:fld>
            <a:endParaRPr lang="en-US"/>
          </a:p>
        </p:txBody>
      </p:sp>
    </p:spTree>
    <p:extLst>
      <p:ext uri="{BB962C8B-B14F-4D97-AF65-F5344CB8AC3E}">
        <p14:creationId xmlns:p14="http://schemas.microsoft.com/office/powerpoint/2010/main" val="342329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-Để thiết lập danh tính của bạn trên mạng, bạn có thể được yêu cầu cung cấp tên và mật khẩu, được gọi là một phương thức xác thực đơn nhất. </a:t>
            </a:r>
          </a:p>
          <a:p>
            <a:r>
              <a:rPr lang="vi-VN" dirty="0" smtClean="0"/>
              <a:t>chứng thực an toàn hơn yêu cầu sử dụng cách xác thực có ít nhất hai yếu tố; ví dụ, không chỉ tên và mật khẩu, cũng có một số dấu hiệu </a:t>
            </a:r>
          </a:p>
          <a:p>
            <a:r>
              <a:rPr lang="vi-VN" dirty="0" smtClean="0"/>
              <a:t>thoáng qua bàn phím. Để có được chứng thực đa hệ, bạn có thể có một hệ thống kiểm tra một yếu tố </a:t>
            </a:r>
          </a:p>
          <a:p>
            <a:r>
              <a:rPr lang="vi-VN" dirty="0" smtClean="0"/>
              <a:t>sinh trắc học như một dấu vân tay hoặc võng mạc, cả hai đều là duy nhất mà bạn đang có. chứng thực đa yêu cầu </a:t>
            </a:r>
          </a:p>
          <a:p>
            <a:r>
              <a:rPr lang="vi-VN" dirty="0" smtClean="0"/>
              <a:t>sử dụng bên ngoài của một dịch vụ an ninh mạng hay tin tưởng.</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29</a:t>
            </a:fld>
            <a:endParaRPr lang="en-US"/>
          </a:p>
        </p:txBody>
      </p:sp>
    </p:spTree>
    <p:extLst>
      <p:ext uri="{BB962C8B-B14F-4D97-AF65-F5344CB8AC3E}">
        <p14:creationId xmlns:p14="http://schemas.microsoft.com/office/powerpoint/2010/main" val="3386546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Để xác nhận các trang web, các giao dịch, người tham gia giao dịch, khách hàng, và các dịch vụ mạng</a:t>
            </a:r>
            <a:r>
              <a:rPr lang="en-US" dirty="0" smtClean="0"/>
              <a:t>, </a:t>
            </a:r>
            <a:r>
              <a:rPr lang="en-US" dirty="0" err="1" smtClean="0"/>
              <a:t>các</a:t>
            </a:r>
            <a:r>
              <a:rPr lang="en-US" dirty="0" smtClean="0"/>
              <a:t> </a:t>
            </a:r>
            <a:r>
              <a:rPr lang="en-US" dirty="0" err="1" smtClean="0"/>
              <a:t>hình</a:t>
            </a:r>
            <a:r>
              <a:rPr lang="en-US" dirty="0" smtClean="0"/>
              <a:t> </a:t>
            </a:r>
            <a:r>
              <a:rPr lang="en-US" dirty="0" err="1" smtClean="0"/>
              <a:t>thức</a:t>
            </a:r>
            <a:r>
              <a:rPr lang="en-US" dirty="0" smtClean="0"/>
              <a:t> </a:t>
            </a:r>
            <a:r>
              <a:rPr lang="en-US" dirty="0" err="1" smtClean="0"/>
              <a:t>khác</a:t>
            </a:r>
            <a:r>
              <a:rPr lang="en-US" dirty="0" smtClean="0"/>
              <a:t> </a:t>
            </a:r>
            <a:r>
              <a:rPr lang="en-US" dirty="0" err="1" smtClean="0"/>
              <a:t>nhau</a:t>
            </a:r>
            <a:r>
              <a:rPr lang="en-US" dirty="0" smtClean="0"/>
              <a:t> </a:t>
            </a:r>
            <a:r>
              <a:rPr lang="en-US" dirty="0" err="1" smtClean="0"/>
              <a:t>của</a:t>
            </a:r>
            <a:r>
              <a:rPr lang="en-US" dirty="0" smtClean="0"/>
              <a:t> </a:t>
            </a:r>
            <a:r>
              <a:rPr lang="en-US" dirty="0" err="1" smtClean="0"/>
              <a:t>dịch</a:t>
            </a:r>
            <a:r>
              <a:rPr lang="en-US" dirty="0" smtClean="0"/>
              <a:t> </a:t>
            </a:r>
            <a:r>
              <a:rPr lang="en-US" dirty="0" err="1" smtClean="0"/>
              <a:t>vụ</a:t>
            </a:r>
            <a:r>
              <a:rPr lang="en-US" dirty="0" smtClean="0"/>
              <a:t> </a:t>
            </a:r>
            <a:r>
              <a:rPr lang="en-US" dirty="0" err="1" smtClean="0"/>
              <a:t>danh</a:t>
            </a:r>
            <a:r>
              <a:rPr lang="en-US" dirty="0" smtClean="0"/>
              <a:t> </a:t>
            </a:r>
            <a:r>
              <a:rPr lang="en-US" dirty="0" err="1" smtClean="0"/>
              <a:t>tính</a:t>
            </a:r>
            <a:r>
              <a:rPr lang="en-US" dirty="0" smtClean="0"/>
              <a:t>, </a:t>
            </a:r>
            <a:r>
              <a:rPr lang="en-US" dirty="0" err="1" smtClean="0"/>
              <a:t>và</a:t>
            </a:r>
            <a:r>
              <a:rPr lang="en-US" baseline="0" dirty="0" smtClean="0"/>
              <a:t> </a:t>
            </a:r>
            <a:r>
              <a:rPr lang="en-US" baseline="0" dirty="0" err="1" smtClean="0"/>
              <a:t>các</a:t>
            </a:r>
            <a:r>
              <a:rPr lang="en-US" baseline="0" dirty="0" smtClean="0"/>
              <a:t> </a:t>
            </a:r>
            <a:r>
              <a:rPr lang="en-US" baseline="0" dirty="0" err="1" smtClean="0"/>
              <a:t>dịch</a:t>
            </a:r>
            <a:r>
              <a:rPr lang="en-US" baseline="0" dirty="0" smtClean="0"/>
              <a:t> </a:t>
            </a:r>
            <a:r>
              <a:rPr lang="en-US" baseline="0" dirty="0" err="1" smtClean="0"/>
              <a:t>vụ</a:t>
            </a:r>
            <a:r>
              <a:rPr lang="en-US" dirty="0" smtClean="0"/>
              <a:t> </a:t>
            </a:r>
            <a:r>
              <a:rPr lang="vi-VN" dirty="0" smtClean="0"/>
              <a:t>đã được triển khai trên mạng. Vé hoặc thẻ dịch vụ cung cấp, máy chủ chứng chỉ, và các cơ chế tin cậy khác tất cả các dịch vụ cung cấp danh tính có thể được đẩy ra khỏi các mạng riêng và vào các đám mây</a:t>
            </a:r>
            <a:r>
              <a:rPr lang="en-US" dirty="0" smtClean="0"/>
              <a:t>.</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30</a:t>
            </a:fld>
            <a:endParaRPr lang="en-US"/>
          </a:p>
        </p:txBody>
      </p:sp>
    </p:spTree>
    <p:extLst>
      <p:ext uri="{BB962C8B-B14F-4D97-AF65-F5344CB8AC3E}">
        <p14:creationId xmlns:p14="http://schemas.microsoft.com/office/powerpoint/2010/main" val="86742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Danh</a:t>
            </a:r>
            <a:r>
              <a:rPr lang="en-US" dirty="0" smtClean="0"/>
              <a:t> </a:t>
            </a:r>
            <a:r>
              <a:rPr lang="en-US" dirty="0" err="1" smtClean="0"/>
              <a:t>tính</a:t>
            </a:r>
            <a:r>
              <a:rPr lang="vi-VN" dirty="0" smtClean="0"/>
              <a:t> như một dịch vụ (IDaaS) có thể bao gồm</a:t>
            </a:r>
            <a:r>
              <a:rPr lang="en-US" baseline="0" dirty="0" smtClean="0"/>
              <a:t> </a:t>
            </a:r>
            <a:r>
              <a:rPr lang="vi-VN" dirty="0" smtClean="0"/>
              <a:t>những điều sau đây:</a:t>
            </a:r>
          </a:p>
          <a:p>
            <a:r>
              <a:rPr lang="en-US" baseline="0" dirty="0" smtClean="0"/>
              <a:t>-  </a:t>
            </a:r>
            <a:r>
              <a:rPr lang="vi-VN" dirty="0" smtClean="0"/>
              <a:t>dịch vụ xác thực (xác minh danh tính)</a:t>
            </a:r>
          </a:p>
          <a:p>
            <a:r>
              <a:rPr lang="vi-VN" dirty="0" smtClean="0"/>
              <a:t>   dịch vụ thư mục</a:t>
            </a:r>
          </a:p>
          <a:p>
            <a:r>
              <a:rPr lang="vi-VN" dirty="0" smtClean="0"/>
              <a:t>   </a:t>
            </a:r>
            <a:r>
              <a:rPr lang="en-US" dirty="0" err="1" smtClean="0"/>
              <a:t>danh</a:t>
            </a:r>
            <a:r>
              <a:rPr lang="en-US" baseline="0" dirty="0" smtClean="0"/>
              <a:t> </a:t>
            </a:r>
            <a:r>
              <a:rPr lang="en-US" baseline="0" dirty="0" err="1" smtClean="0"/>
              <a:t>tính</a:t>
            </a:r>
            <a:r>
              <a:rPr lang="en-US" baseline="0" dirty="0" smtClean="0"/>
              <a:t> </a:t>
            </a:r>
            <a:r>
              <a:rPr lang="en-US" baseline="0" dirty="0" err="1" smtClean="0"/>
              <a:t>liên</a:t>
            </a:r>
            <a:r>
              <a:rPr lang="en-US" baseline="0" dirty="0" smtClean="0"/>
              <a:t> bang</a:t>
            </a:r>
            <a:endParaRPr lang="vi-VN" dirty="0" smtClean="0"/>
          </a:p>
          <a:p>
            <a:r>
              <a:rPr lang="vi-VN" dirty="0" smtClean="0"/>
              <a:t>   </a:t>
            </a:r>
            <a:r>
              <a:rPr lang="en-US" dirty="0" smtClean="0"/>
              <a:t>Q</a:t>
            </a:r>
            <a:r>
              <a:rPr lang="vi-VN" dirty="0" smtClean="0"/>
              <a:t>uản trị </a:t>
            </a:r>
            <a:r>
              <a:rPr lang="en-US" dirty="0" err="1" smtClean="0"/>
              <a:t>danh</a:t>
            </a:r>
            <a:r>
              <a:rPr lang="en-US" dirty="0" smtClean="0"/>
              <a:t> </a:t>
            </a:r>
            <a:r>
              <a:rPr lang="en-US" dirty="0" err="1" smtClean="0"/>
              <a:t>tính</a:t>
            </a:r>
            <a:endParaRPr lang="vi-VN" dirty="0" smtClean="0"/>
          </a:p>
          <a:p>
            <a:r>
              <a:rPr lang="vi-VN" dirty="0" smtClean="0"/>
              <a:t>   Nhận dạng và quản lý hồ sơ</a:t>
            </a:r>
          </a:p>
          <a:p>
            <a:r>
              <a:rPr lang="vi-VN" dirty="0" smtClean="0"/>
              <a:t>   Chính sách, vai trò, và thực thi</a:t>
            </a:r>
          </a:p>
          <a:p>
            <a:r>
              <a:rPr lang="vi-VN" dirty="0" smtClean="0"/>
              <a:t>   Cung cấp (quản trị chính sách đối ngoại)</a:t>
            </a:r>
            <a:endParaRPr lang="en-US" dirty="0" smtClean="0"/>
          </a:p>
          <a:p>
            <a:r>
              <a:rPr lang="vi-VN" dirty="0" smtClean="0"/>
              <a:t>   Đăng ký</a:t>
            </a:r>
          </a:p>
          <a:p>
            <a:r>
              <a:rPr lang="vi-VN" dirty="0" smtClean="0"/>
              <a:t>   Rủi ro và giám sát sự kiện, bao gồm cả kiểm toán</a:t>
            </a:r>
          </a:p>
          <a:p>
            <a:r>
              <a:rPr lang="vi-VN" dirty="0" smtClean="0"/>
              <a:t>   </a:t>
            </a:r>
            <a:r>
              <a:rPr lang="en-US" dirty="0" smtClean="0"/>
              <a:t>D</a:t>
            </a:r>
            <a:r>
              <a:rPr lang="vi-VN" dirty="0" smtClean="0"/>
              <a:t>ịch vụ đăng nhập(</a:t>
            </a:r>
            <a:r>
              <a:rPr lang="en-US" dirty="0" err="1" smtClean="0"/>
              <a:t>vượt</a:t>
            </a:r>
            <a:r>
              <a:rPr lang="vi-VN" dirty="0" smtClean="0"/>
              <a:t> qua xác thực)</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31</a:t>
            </a:fld>
            <a:endParaRPr lang="en-US"/>
          </a:p>
        </p:txBody>
      </p:sp>
    </p:spTree>
    <p:extLst>
      <p:ext uri="{BB962C8B-B14F-4D97-AF65-F5344CB8AC3E}">
        <p14:creationId xmlns:p14="http://schemas.microsoft.com/office/powerpoint/2010/main" val="1291331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Một số quy tắc ứng xử phải được quan sát một cách hợp pháp, và nếu không hợp pháp tại thời điểm này, thì chắc chắn trên cơ sở đạo đức. </a:t>
            </a:r>
            <a:r>
              <a:rPr lang="en-US" dirty="0" err="1" smtClean="0"/>
              <a:t>Dịch</a:t>
            </a:r>
            <a:r>
              <a:rPr lang="en-US" baseline="0" dirty="0" smtClean="0"/>
              <a:t> </a:t>
            </a:r>
            <a:r>
              <a:rPr lang="en-US" baseline="0" dirty="0" err="1" smtClean="0"/>
              <a:t>vụ</a:t>
            </a:r>
            <a:r>
              <a:rPr lang="en-US" baseline="0" dirty="0" smtClean="0"/>
              <a:t> cloud </a:t>
            </a:r>
            <a:r>
              <a:rPr lang="vi-VN" dirty="0" smtClean="0"/>
              <a:t>mà không quan sát các mã làm như vậy lúc nguy hiểm của họ tính toán.</a:t>
            </a:r>
            <a:endParaRPr lang="en-US" dirty="0"/>
          </a:p>
        </p:txBody>
      </p:sp>
      <p:sp>
        <p:nvSpPr>
          <p:cNvPr id="4" name="Slide Number Placeholder 3"/>
          <p:cNvSpPr>
            <a:spLocks noGrp="1"/>
          </p:cNvSpPr>
          <p:nvPr>
            <p:ph type="sldNum" sz="quarter" idx="10"/>
          </p:nvPr>
        </p:nvSpPr>
        <p:spPr/>
        <p:txBody>
          <a:bodyPr/>
          <a:lstStyle/>
          <a:p>
            <a:fld id="{1D6BC7B1-27CB-496D-B697-87479BF290BF}" type="slidenum">
              <a:rPr lang="en-US" smtClean="0"/>
              <a:t>32</a:t>
            </a:fld>
            <a:endParaRPr lang="en-US"/>
          </a:p>
        </p:txBody>
      </p:sp>
    </p:spTree>
    <p:extLst>
      <p:ext uri="{BB962C8B-B14F-4D97-AF65-F5344CB8AC3E}">
        <p14:creationId xmlns:p14="http://schemas.microsoft.com/office/powerpoint/2010/main" val="605033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3"/>
          <p:cNvSpPr>
            <a:spLocks/>
          </p:cNvSpPr>
          <p:nvPr/>
        </p:nvSpPr>
        <p:spPr bwMode="auto">
          <a:xfrm>
            <a:off x="-31750" y="4321175"/>
            <a:ext cx="1395413" cy="781050"/>
          </a:xfrm>
          <a:custGeom>
            <a:avLst/>
            <a:gdLst>
              <a:gd name="T0" fmla="*/ 1006217 w 8042"/>
              <a:gd name="T1" fmla="*/ 781050 h 10000"/>
              <a:gd name="T2" fmla="*/ 1034327 w 8042"/>
              <a:gd name="T3" fmla="*/ 771677 h 10000"/>
              <a:gd name="T4" fmla="*/ 1039012 w 8042"/>
              <a:gd name="T5" fmla="*/ 766991 h 10000"/>
              <a:gd name="T6" fmla="*/ 1395413 w 8042"/>
              <a:gd name="T7" fmla="*/ 410832 h 10000"/>
              <a:gd name="T8" fmla="*/ 1395413 w 8042"/>
              <a:gd name="T9" fmla="*/ 368734 h 10000"/>
              <a:gd name="T10" fmla="*/ 1039012 w 8042"/>
              <a:gd name="T11" fmla="*/ 17261 h 10000"/>
              <a:gd name="T12" fmla="*/ 1034327 w 8042"/>
              <a:gd name="T13" fmla="*/ 12497 h 10000"/>
              <a:gd name="T14" fmla="*/ 1006217 w 8042"/>
              <a:gd name="T15" fmla="*/ 3202 h 10000"/>
              <a:gd name="T16" fmla="*/ 3123 w 8042"/>
              <a:gd name="T17" fmla="*/ 0 h 10000"/>
              <a:gd name="T18" fmla="*/ 0 w 8042"/>
              <a:gd name="T19" fmla="*/ 780347 h 10000"/>
              <a:gd name="T20" fmla="*/ 1006217 w 8042"/>
              <a:gd name="T21" fmla="*/ 781050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CAFB5C38-BFFC-4951-A738-AA885F8376CF}" type="datetime1">
              <a:rPr lang="en-US"/>
              <a:pPr>
                <a:defRPr/>
              </a:pPr>
              <a:t>2/6/2017</a:t>
            </a:fld>
            <a:endParaRPr lang="en-US" dirty="0"/>
          </a:p>
        </p:txBody>
      </p:sp>
      <p:sp>
        <p:nvSpPr>
          <p:cNvPr id="6" name="Footer Placeholder 4"/>
          <p:cNvSpPr>
            <a:spLocks noGrp="1"/>
          </p:cNvSpPr>
          <p:nvPr>
            <p:ph type="ftr" sz="quarter" idx="11"/>
          </p:nvPr>
        </p:nvSpPr>
        <p:spPr/>
        <p:txBody>
          <a:bodyPr/>
          <a:lstStyle>
            <a:lvl1pPr>
              <a:defRPr dirty="0" smtClean="0"/>
            </a:lvl1pPr>
          </a:lstStyle>
          <a:p>
            <a:pPr>
              <a:defRPr/>
            </a:pPr>
            <a:r>
              <a:rPr lang="en-US" altLang="en-US"/>
              <a:t>Copyright © 2016 FPT University</a:t>
            </a:r>
            <a:endParaRPr lang="es-ES" altLang="en-US"/>
          </a:p>
        </p:txBody>
      </p:sp>
      <p:sp>
        <p:nvSpPr>
          <p:cNvPr id="7" name="Slide Number Placeholder 5"/>
          <p:cNvSpPr>
            <a:spLocks noGrp="1"/>
          </p:cNvSpPr>
          <p:nvPr>
            <p:ph type="sldNum" sz="quarter" idx="12"/>
          </p:nvPr>
        </p:nvSpPr>
        <p:spPr>
          <a:xfrm>
            <a:off x="423863" y="4529138"/>
            <a:ext cx="584200" cy="365125"/>
          </a:xfrm>
        </p:spPr>
        <p:txBody>
          <a:bodyPr/>
          <a:lstStyle>
            <a:lvl1pPr>
              <a:defRPr/>
            </a:lvl1pPr>
          </a:lstStyle>
          <a:p>
            <a:pPr>
              <a:defRPr/>
            </a:pPr>
            <a:r>
              <a:rPr lang="en-US" altLang="en-US"/>
              <a:t>1-</a:t>
            </a:r>
            <a:fld id="{0B8DC797-1A8B-48A6-A253-6C3FCDA5517F}" type="slidenum">
              <a:rPr lang="en-US" altLang="en-US"/>
              <a:pPr>
                <a:defRPr/>
              </a:pPr>
              <a:t>‹#›</a:t>
            </a:fld>
            <a:endParaRPr lang="en-US" altLang="en-US"/>
          </a:p>
        </p:txBody>
      </p:sp>
    </p:spTree>
    <p:extLst>
      <p:ext uri="{BB962C8B-B14F-4D97-AF65-F5344CB8AC3E}">
        <p14:creationId xmlns:p14="http://schemas.microsoft.com/office/powerpoint/2010/main" val="375194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5435BF1-677C-4D80-B195-36416E37E5AF}" type="datetime1">
              <a:rPr lang="en-US"/>
              <a:pPr>
                <a:defRPr/>
              </a:pPr>
              <a:t>2/6/2017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467983B8-4C2F-4693-B41F-973E9F9D148F}" type="slidenum">
              <a:rPr lang="en-US" altLang="en-US"/>
              <a:pPr>
                <a:defRPr/>
              </a:pPr>
              <a:t>‹#›</a:t>
            </a:fld>
            <a:endParaRPr lang="en-US" altLang="en-US"/>
          </a:p>
        </p:txBody>
      </p:sp>
    </p:spTree>
    <p:extLst>
      <p:ext uri="{BB962C8B-B14F-4D97-AF65-F5344CB8AC3E}">
        <p14:creationId xmlns:p14="http://schemas.microsoft.com/office/powerpoint/2010/main" val="338465596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Freeform 11"/>
          <p:cNvSpPr>
            <a:spLocks/>
          </p:cNvSpPr>
          <p:nvPr/>
        </p:nvSpPr>
        <p:spPr bwMode="auto">
          <a:xfrm flipV="1">
            <a:off x="0" y="3167063"/>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TextBox 5"/>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8000" smtClean="0">
                <a:solidFill>
                  <a:schemeClr val="accent1"/>
                </a:solidFill>
              </a:rPr>
              <a:t>“</a:t>
            </a:r>
          </a:p>
        </p:txBody>
      </p:sp>
      <p:sp>
        <p:nvSpPr>
          <p:cNvPr id="7" name="TextBox 62"/>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8000" smtClean="0">
                <a:solidFill>
                  <a:schemeClr val="accent1"/>
                </a:solidFill>
              </a:rPr>
              <a:t>”</a:t>
            </a:r>
          </a:p>
        </p:txBody>
      </p:sp>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Date Placeholder 3"/>
          <p:cNvSpPr>
            <a:spLocks noGrp="1"/>
          </p:cNvSpPr>
          <p:nvPr>
            <p:ph type="dt" sz="half" idx="14"/>
          </p:nvPr>
        </p:nvSpPr>
        <p:spPr/>
        <p:txBody>
          <a:bodyPr/>
          <a:lstStyle>
            <a:lvl1pPr>
              <a:defRPr/>
            </a:lvl1pPr>
          </a:lstStyle>
          <a:p>
            <a:pPr>
              <a:defRPr/>
            </a:pPr>
            <a:fld id="{40B0D977-5C6C-4A71-947B-CA74FEA54A54}" type="datetime1">
              <a:rPr lang="en-US"/>
              <a:pPr>
                <a:defRPr/>
              </a:pPr>
              <a:t>2/6/2017</a:t>
            </a:fld>
            <a:endParaRPr lang="en-US"/>
          </a:p>
        </p:txBody>
      </p:sp>
      <p:sp>
        <p:nvSpPr>
          <p:cNvPr id="9" name="Footer Placeholder 4"/>
          <p:cNvSpPr>
            <a:spLocks noGrp="1"/>
          </p:cNvSpPr>
          <p:nvPr>
            <p:ph type="ftr" sz="quarter" idx="15"/>
          </p:nvPr>
        </p:nvSpPr>
        <p:spPr/>
        <p:txBody>
          <a:bodyPr/>
          <a:lstStyle>
            <a:lvl1pPr>
              <a:defRPr/>
            </a:lvl1pPr>
          </a:lstStyle>
          <a:p>
            <a:pPr>
              <a:defRPr/>
            </a:pPr>
            <a:r>
              <a:rPr lang="en-US" altLang="en-US"/>
              <a:t>Copyright © 2012 Pearson Education, Inc. Publishing as Prentice Hall</a:t>
            </a:r>
          </a:p>
        </p:txBody>
      </p:sp>
      <p:sp>
        <p:nvSpPr>
          <p:cNvPr id="10" name="Slide Number Placeholder 5"/>
          <p:cNvSpPr>
            <a:spLocks noGrp="1"/>
          </p:cNvSpPr>
          <p:nvPr>
            <p:ph type="sldNum" sz="quarter" idx="16"/>
          </p:nvPr>
        </p:nvSpPr>
        <p:spPr>
          <a:xfrm>
            <a:off x="511175" y="3244850"/>
            <a:ext cx="585788" cy="365125"/>
          </a:xfrm>
        </p:spPr>
        <p:txBody>
          <a:bodyPr/>
          <a:lstStyle>
            <a:lvl1pPr>
              <a:defRPr/>
            </a:lvl1pPr>
          </a:lstStyle>
          <a:p>
            <a:pPr>
              <a:defRPr/>
            </a:pPr>
            <a:fld id="{D0FC5E2A-F6D8-44E8-96D8-B860022A5243}" type="slidenum">
              <a:rPr lang="en-US" altLang="en-US"/>
              <a:pPr>
                <a:defRPr/>
              </a:pPr>
              <a:t>‹#›</a:t>
            </a:fld>
            <a:endParaRPr lang="en-US" altLang="en-US"/>
          </a:p>
        </p:txBody>
      </p:sp>
    </p:spTree>
    <p:extLst>
      <p:ext uri="{BB962C8B-B14F-4D97-AF65-F5344CB8AC3E}">
        <p14:creationId xmlns:p14="http://schemas.microsoft.com/office/powerpoint/2010/main" val="50337246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F24C1270-0B1C-42CD-8684-1D1E9E72381F}" type="datetime1">
              <a:rPr lang="en-US"/>
              <a:pPr>
                <a:defRPr/>
              </a:pPr>
              <a:t>2/6/2017</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7C85E758-6DFF-4D98-85FB-1B69D63D3062}" type="slidenum">
              <a:rPr lang="en-US" altLang="en-US"/>
              <a:pPr>
                <a:defRPr/>
              </a:pPr>
              <a:t>‹#›</a:t>
            </a:fld>
            <a:endParaRPr lang="en-US" altLang="en-US"/>
          </a:p>
        </p:txBody>
      </p:sp>
    </p:spTree>
    <p:extLst>
      <p:ext uri="{BB962C8B-B14F-4D97-AF65-F5344CB8AC3E}">
        <p14:creationId xmlns:p14="http://schemas.microsoft.com/office/powerpoint/2010/main" val="259523081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TextBox 5"/>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8000" smtClean="0">
                <a:solidFill>
                  <a:schemeClr val="accent1"/>
                </a:solidFill>
              </a:rPr>
              <a:t>“</a:t>
            </a:r>
          </a:p>
        </p:txBody>
      </p:sp>
      <p:sp>
        <p:nvSpPr>
          <p:cNvPr id="7" name="TextBox 62"/>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8000" smtClean="0">
                <a:solidFill>
                  <a:schemeClr val="accent1"/>
                </a:solidFill>
              </a:rPr>
              <a:t>”</a:t>
            </a:r>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en-US" smtClean="0"/>
              <a:t>Click to edit Master text styles</a:t>
            </a:r>
          </a:p>
        </p:txBody>
      </p:sp>
      <p:sp>
        <p:nvSpPr>
          <p:cNvPr id="8" name="Date Placeholder 4"/>
          <p:cNvSpPr>
            <a:spLocks noGrp="1"/>
          </p:cNvSpPr>
          <p:nvPr>
            <p:ph type="dt" sz="half" idx="14"/>
          </p:nvPr>
        </p:nvSpPr>
        <p:spPr/>
        <p:txBody>
          <a:bodyPr/>
          <a:lstStyle>
            <a:lvl1pPr>
              <a:defRPr/>
            </a:lvl1pPr>
          </a:lstStyle>
          <a:p>
            <a:pPr>
              <a:defRPr/>
            </a:pPr>
            <a:fld id="{F9521243-EF59-4686-BE99-1AD86F045C2E}" type="datetime1">
              <a:rPr lang="en-US"/>
              <a:pPr>
                <a:defRPr/>
              </a:pPr>
              <a:t>2/6/2017</a:t>
            </a:fld>
            <a:endParaRPr lang="en-US"/>
          </a:p>
        </p:txBody>
      </p:sp>
      <p:sp>
        <p:nvSpPr>
          <p:cNvPr id="9" name="Footer Placeholder 5"/>
          <p:cNvSpPr>
            <a:spLocks noGrp="1"/>
          </p:cNvSpPr>
          <p:nvPr>
            <p:ph type="ftr" sz="quarter" idx="15"/>
          </p:nvPr>
        </p:nvSpPr>
        <p:spPr/>
        <p:txBody>
          <a:bodyPr/>
          <a:lstStyle>
            <a:lvl1pPr>
              <a:defRPr/>
            </a:lvl1pPr>
          </a:lstStyle>
          <a:p>
            <a:pPr>
              <a:defRPr/>
            </a:pPr>
            <a:r>
              <a:rPr lang="en-US" altLang="en-US"/>
              <a:t>Copyright © 2012 Pearson Education, Inc. Publishing as Prentice Hall</a:t>
            </a:r>
          </a:p>
        </p:txBody>
      </p:sp>
      <p:sp>
        <p:nvSpPr>
          <p:cNvPr id="10" name="Slide Number Placeholder 6"/>
          <p:cNvSpPr>
            <a:spLocks noGrp="1"/>
          </p:cNvSpPr>
          <p:nvPr>
            <p:ph type="sldNum" sz="quarter" idx="16"/>
          </p:nvPr>
        </p:nvSpPr>
        <p:spPr>
          <a:xfrm>
            <a:off x="511175" y="4983163"/>
            <a:ext cx="585788" cy="365125"/>
          </a:xfrm>
        </p:spPr>
        <p:txBody>
          <a:bodyPr/>
          <a:lstStyle>
            <a:lvl1pPr>
              <a:defRPr/>
            </a:lvl1pPr>
          </a:lstStyle>
          <a:p>
            <a:pPr>
              <a:defRPr/>
            </a:pPr>
            <a:fld id="{C5186A77-313C-4A03-B758-905E05E77A12}" type="slidenum">
              <a:rPr lang="en-US" altLang="en-US"/>
              <a:pPr>
                <a:defRPr/>
              </a:pPr>
              <a:t>‹#›</a:t>
            </a:fld>
            <a:endParaRPr lang="en-US" altLang="en-US"/>
          </a:p>
        </p:txBody>
      </p:sp>
    </p:spTree>
    <p:extLst>
      <p:ext uri="{BB962C8B-B14F-4D97-AF65-F5344CB8AC3E}">
        <p14:creationId xmlns:p14="http://schemas.microsoft.com/office/powerpoint/2010/main" val="42044946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en-US" smtClean="0"/>
              <a:t>Click to edit Master text styles</a:t>
            </a:r>
          </a:p>
        </p:txBody>
      </p:sp>
      <p:sp>
        <p:nvSpPr>
          <p:cNvPr id="6" name="Date Placeholder 4"/>
          <p:cNvSpPr>
            <a:spLocks noGrp="1"/>
          </p:cNvSpPr>
          <p:nvPr>
            <p:ph type="dt" sz="half" idx="14"/>
          </p:nvPr>
        </p:nvSpPr>
        <p:spPr/>
        <p:txBody>
          <a:bodyPr/>
          <a:lstStyle>
            <a:lvl1pPr>
              <a:defRPr/>
            </a:lvl1pPr>
          </a:lstStyle>
          <a:p>
            <a:pPr>
              <a:defRPr/>
            </a:pPr>
            <a:fld id="{49586262-383C-4222-9902-C6DC8E9D8005}" type="datetime1">
              <a:rPr lang="en-US"/>
              <a:pPr>
                <a:defRPr/>
              </a:pPr>
              <a:t>2/6/2017</a:t>
            </a:fld>
            <a:endParaRPr lang="en-US"/>
          </a:p>
        </p:txBody>
      </p:sp>
      <p:sp>
        <p:nvSpPr>
          <p:cNvPr id="7" name="Footer Placeholder 5"/>
          <p:cNvSpPr>
            <a:spLocks noGrp="1"/>
          </p:cNvSpPr>
          <p:nvPr>
            <p:ph type="ftr" sz="quarter" idx="15"/>
          </p:nvPr>
        </p:nvSpPr>
        <p:spPr/>
        <p:txBody>
          <a:bodyPr/>
          <a:lstStyle>
            <a:lvl1pPr>
              <a:defRPr/>
            </a:lvl1pPr>
          </a:lstStyle>
          <a:p>
            <a:pPr>
              <a:defRPr/>
            </a:pPr>
            <a:r>
              <a:rPr lang="en-US" altLang="en-US"/>
              <a:t>Copyright © 2012 Pearson Education, Inc. Publishing as Prentice Hall</a:t>
            </a:r>
          </a:p>
        </p:txBody>
      </p:sp>
      <p:sp>
        <p:nvSpPr>
          <p:cNvPr id="8" name="Slide Number Placeholder 6"/>
          <p:cNvSpPr>
            <a:spLocks noGrp="1"/>
          </p:cNvSpPr>
          <p:nvPr>
            <p:ph type="sldNum" sz="quarter" idx="16"/>
          </p:nvPr>
        </p:nvSpPr>
        <p:spPr>
          <a:xfrm>
            <a:off x="511175" y="4983163"/>
            <a:ext cx="585788" cy="365125"/>
          </a:xfrm>
        </p:spPr>
        <p:txBody>
          <a:bodyPr/>
          <a:lstStyle>
            <a:lvl1pPr>
              <a:defRPr/>
            </a:lvl1pPr>
          </a:lstStyle>
          <a:p>
            <a:pPr>
              <a:defRPr/>
            </a:pPr>
            <a:fld id="{43328C89-8FDB-47A3-9865-2D2CD1649F19}" type="slidenum">
              <a:rPr lang="en-US" altLang="en-US"/>
              <a:pPr>
                <a:defRPr/>
              </a:pPr>
              <a:t>‹#›</a:t>
            </a:fld>
            <a:endParaRPr lang="en-US" altLang="en-US"/>
          </a:p>
        </p:txBody>
      </p:sp>
    </p:spTree>
    <p:extLst>
      <p:ext uri="{BB962C8B-B14F-4D97-AF65-F5344CB8AC3E}">
        <p14:creationId xmlns:p14="http://schemas.microsoft.com/office/powerpoint/2010/main" val="1232019499"/>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B900252-4520-432E-8B61-688FECFC3C1B}" type="datetime1">
              <a:rPr lang="en-US"/>
              <a:pPr>
                <a:defRPr/>
              </a:pPr>
              <a:t>2/6/2017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7" name="Slide Number Placeholder 5"/>
          <p:cNvSpPr>
            <a:spLocks noGrp="1"/>
          </p:cNvSpPr>
          <p:nvPr>
            <p:ph type="sldNum" sz="quarter" idx="12"/>
          </p:nvPr>
        </p:nvSpPr>
        <p:spPr/>
        <p:txBody>
          <a:bodyPr/>
          <a:lstStyle>
            <a:lvl1pPr>
              <a:defRPr/>
            </a:lvl1pPr>
          </a:lstStyle>
          <a:p>
            <a:pPr>
              <a:defRPr/>
            </a:pPr>
            <a:r>
              <a:rPr lang="en-US" altLang="en-US"/>
              <a:t>1-</a:t>
            </a:r>
            <a:fld id="{F8C6B100-2EF1-4D13-8621-9468ABAF9C9D}" type="slidenum">
              <a:rPr lang="en-US" altLang="en-US"/>
              <a:pPr>
                <a:defRPr/>
              </a:pPr>
              <a:t>‹#›</a:t>
            </a:fld>
            <a:endParaRPr lang="en-US" altLang="en-US"/>
          </a:p>
        </p:txBody>
      </p:sp>
    </p:spTree>
    <p:extLst>
      <p:ext uri="{BB962C8B-B14F-4D97-AF65-F5344CB8AC3E}">
        <p14:creationId xmlns:p14="http://schemas.microsoft.com/office/powerpoint/2010/main" val="310242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5A76F8BA-1628-4966-8EC0-0AA01B58E5B4}" type="datetime1">
              <a:rPr lang="en-US"/>
              <a:pPr>
                <a:defRPr/>
              </a:pPr>
              <a:t>2/6/2017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7" name="Slide Number Placeholder 5"/>
          <p:cNvSpPr>
            <a:spLocks noGrp="1"/>
          </p:cNvSpPr>
          <p:nvPr>
            <p:ph type="sldNum" sz="quarter" idx="12"/>
          </p:nvPr>
        </p:nvSpPr>
        <p:spPr/>
        <p:txBody>
          <a:bodyPr/>
          <a:lstStyle>
            <a:lvl1pPr>
              <a:defRPr/>
            </a:lvl1pPr>
          </a:lstStyle>
          <a:p>
            <a:pPr>
              <a:defRPr/>
            </a:pPr>
            <a:r>
              <a:rPr lang="en-US" altLang="en-US"/>
              <a:t>1-</a:t>
            </a:r>
            <a:fld id="{24AA7BCB-4F12-49C1-8758-59B4E234D3B1}" type="slidenum">
              <a:rPr lang="en-US" altLang="en-US"/>
              <a:pPr>
                <a:defRPr/>
              </a:pPr>
              <a:t>‹#›</a:t>
            </a:fld>
            <a:endParaRPr lang="en-US" altLang="en-US"/>
          </a:p>
        </p:txBody>
      </p:sp>
    </p:spTree>
    <p:extLst>
      <p:ext uri="{BB962C8B-B14F-4D97-AF65-F5344CB8AC3E}">
        <p14:creationId xmlns:p14="http://schemas.microsoft.com/office/powerpoint/2010/main" val="1530002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98D5D37-EFC4-4BAF-BF67-B68175B57625}" type="datetime1">
              <a:rPr lang="en-US"/>
              <a:pPr>
                <a:defRPr/>
              </a:pPr>
              <a:t>2/6/2017</a:t>
            </a:fld>
            <a:endParaRPr lang="en-US"/>
          </a:p>
        </p:txBody>
      </p:sp>
      <p:sp>
        <p:nvSpPr>
          <p:cNvPr id="6" name="Footer Placeholder 4"/>
          <p:cNvSpPr>
            <a:spLocks noGrp="1"/>
          </p:cNvSpPr>
          <p:nvPr>
            <p:ph type="ftr" sz="quarter" idx="11"/>
          </p:nvPr>
        </p:nvSpPr>
        <p:spPr/>
        <p:txBody>
          <a:bodyPr/>
          <a:lstStyle>
            <a:lvl1pPr>
              <a:defRPr dirty="0" smtClean="0"/>
            </a:lvl1pPr>
          </a:lstStyle>
          <a:p>
            <a:pPr>
              <a:defRPr/>
            </a:pPr>
            <a:r>
              <a:rPr lang="en-US" altLang="en-US"/>
              <a:t>Copyright © 2016 FPT University</a:t>
            </a:r>
            <a:endParaRPr lang="es-ES" altLang="en-US"/>
          </a:p>
        </p:txBody>
      </p:sp>
      <p:sp>
        <p:nvSpPr>
          <p:cNvPr id="7" name="Slide Number Placeholder 5"/>
          <p:cNvSpPr>
            <a:spLocks noGrp="1"/>
          </p:cNvSpPr>
          <p:nvPr>
            <p:ph type="sldNum" sz="quarter" idx="12"/>
          </p:nvPr>
        </p:nvSpPr>
        <p:spPr>
          <a:xfrm>
            <a:off x="228600" y="787400"/>
            <a:ext cx="868363" cy="365125"/>
          </a:xfrm>
        </p:spPr>
        <p:txBody>
          <a:bodyPr/>
          <a:lstStyle>
            <a:lvl1pPr>
              <a:defRPr dirty="0"/>
            </a:lvl1pPr>
          </a:lstStyle>
          <a:p>
            <a:pPr>
              <a:defRPr/>
            </a:pPr>
            <a:r>
              <a:rPr lang="en-US" altLang="en-US"/>
              <a:t>1-</a:t>
            </a:r>
            <a:fld id="{398D13DE-68E5-4CF5-B20C-79155BC509E8}" type="slidenum">
              <a:rPr lang="en-US" altLang="en-US"/>
              <a:pPr>
                <a:defRPr/>
              </a:pPr>
              <a:t>‹#›</a:t>
            </a:fld>
            <a:endParaRPr lang="en-US" altLang="en-US"/>
          </a:p>
        </p:txBody>
      </p:sp>
    </p:spTree>
    <p:extLst>
      <p:ext uri="{BB962C8B-B14F-4D97-AF65-F5344CB8AC3E}">
        <p14:creationId xmlns:p14="http://schemas.microsoft.com/office/powerpoint/2010/main" val="3999305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785574D-01F4-45F2-81D0-2D2BB2F5A710}" type="datetime1">
              <a:rPr lang="en-US"/>
              <a:pPr>
                <a:defRPr/>
              </a:pPr>
              <a:t>2/6/2017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7FBC4991-ABBE-478E-AA30-D8AB4476C2C6}" type="slidenum">
              <a:rPr lang="en-US" altLang="en-US"/>
              <a:pPr>
                <a:defRPr/>
              </a:pPr>
              <a:t>‹#›</a:t>
            </a:fld>
            <a:endParaRPr lang="en-US" altLang="en-US"/>
          </a:p>
        </p:txBody>
      </p:sp>
    </p:spTree>
    <p:extLst>
      <p:ext uri="{BB962C8B-B14F-4D97-AF65-F5344CB8AC3E}">
        <p14:creationId xmlns:p14="http://schemas.microsoft.com/office/powerpoint/2010/main" val="2463769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4"/>
          <p:cNvSpPr>
            <a:spLocks noGrp="1"/>
          </p:cNvSpPr>
          <p:nvPr>
            <p:ph type="dt" sz="half" idx="10"/>
          </p:nvPr>
        </p:nvSpPr>
        <p:spPr/>
        <p:txBody>
          <a:bodyPr/>
          <a:lstStyle>
            <a:lvl1pPr>
              <a:defRPr/>
            </a:lvl1pPr>
          </a:lstStyle>
          <a:p>
            <a:pPr>
              <a:defRPr/>
            </a:pPr>
            <a:fld id="{02622972-7711-497A-9DED-A2FEC50CF851}" type="datetime1">
              <a:rPr lang="en-US"/>
              <a:pPr>
                <a:defRPr/>
              </a:pPr>
              <a:t>2/6/2017</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9" name="Slide Number Placeholder 5"/>
          <p:cNvSpPr>
            <a:spLocks noGrp="1"/>
          </p:cNvSpPr>
          <p:nvPr>
            <p:ph type="sldNum" sz="quarter" idx="12"/>
          </p:nvPr>
        </p:nvSpPr>
        <p:spPr/>
        <p:txBody>
          <a:bodyPr/>
          <a:lstStyle>
            <a:lvl1pPr>
              <a:defRPr/>
            </a:lvl1pPr>
          </a:lstStyle>
          <a:p>
            <a:pPr>
              <a:defRPr/>
            </a:pPr>
            <a:fld id="{17B05628-47FF-4851-BFB1-C4FEDAEE311E}" type="slidenum">
              <a:rPr lang="en-US" altLang="en-US"/>
              <a:pPr>
                <a:defRPr/>
              </a:pPr>
              <a:t>‹#›</a:t>
            </a:fld>
            <a:endParaRPr lang="en-US" altLang="en-US"/>
          </a:p>
        </p:txBody>
      </p:sp>
    </p:spTree>
    <p:extLst>
      <p:ext uri="{BB962C8B-B14F-4D97-AF65-F5344CB8AC3E}">
        <p14:creationId xmlns:p14="http://schemas.microsoft.com/office/powerpoint/2010/main" val="349854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6"/>
          <p:cNvSpPr>
            <a:spLocks noGrp="1"/>
          </p:cNvSpPr>
          <p:nvPr>
            <p:ph type="dt" sz="half" idx="10"/>
          </p:nvPr>
        </p:nvSpPr>
        <p:spPr/>
        <p:txBody>
          <a:bodyPr/>
          <a:lstStyle>
            <a:lvl1pPr>
              <a:defRPr/>
            </a:lvl1pPr>
          </a:lstStyle>
          <a:p>
            <a:pPr>
              <a:defRPr/>
            </a:pPr>
            <a:fld id="{A9B3A9AF-14BC-4FD8-9AD4-E00F41F9ED2F}" type="datetime1">
              <a:rPr lang="en-US"/>
              <a:pPr>
                <a:defRPr/>
              </a:pPr>
              <a:t>2/6/2017</a:t>
            </a:fld>
            <a:endParaRPr lang="en-US"/>
          </a:p>
        </p:txBody>
      </p:sp>
      <p:sp>
        <p:nvSpPr>
          <p:cNvPr id="9" name="Footer Placeholder 7"/>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11" name="Slide Number Placeholder 5"/>
          <p:cNvSpPr>
            <a:spLocks noGrp="1"/>
          </p:cNvSpPr>
          <p:nvPr>
            <p:ph type="sldNum" sz="quarter" idx="12"/>
          </p:nvPr>
        </p:nvSpPr>
        <p:spPr/>
        <p:txBody>
          <a:bodyPr/>
          <a:lstStyle>
            <a:lvl1pPr>
              <a:defRPr/>
            </a:lvl1pPr>
          </a:lstStyle>
          <a:p>
            <a:pPr>
              <a:defRPr/>
            </a:pPr>
            <a:fld id="{1552F640-2CD0-4E0A-90ED-564D9E0FA7F2}" type="slidenum">
              <a:rPr lang="en-US" altLang="en-US"/>
              <a:pPr>
                <a:defRPr/>
              </a:pPr>
              <a:t>‹#›</a:t>
            </a:fld>
            <a:endParaRPr lang="en-US" altLang="en-US"/>
          </a:p>
        </p:txBody>
      </p:sp>
    </p:spTree>
    <p:extLst>
      <p:ext uri="{BB962C8B-B14F-4D97-AF65-F5344CB8AC3E}">
        <p14:creationId xmlns:p14="http://schemas.microsoft.com/office/powerpoint/2010/main" val="173493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fld id="{2BAF8D57-CEDA-45A3-91AC-8758152BE884}" type="datetime1">
              <a:rPr lang="en-US"/>
              <a:pPr>
                <a:defRPr/>
              </a:pPr>
              <a:t>2/6/2017</a:t>
            </a:fld>
            <a:endParaRPr lang="en-US"/>
          </a:p>
        </p:txBody>
      </p:sp>
      <p:sp>
        <p:nvSpPr>
          <p:cNvPr id="5" name="Footer Placeholder 3"/>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6" name="Slide Number Placeholder 4"/>
          <p:cNvSpPr>
            <a:spLocks noGrp="1"/>
          </p:cNvSpPr>
          <p:nvPr>
            <p:ph type="sldNum" sz="quarter" idx="12"/>
          </p:nvPr>
        </p:nvSpPr>
        <p:spPr/>
        <p:txBody>
          <a:bodyPr/>
          <a:lstStyle>
            <a:lvl1pPr>
              <a:defRPr/>
            </a:lvl1pPr>
          </a:lstStyle>
          <a:p>
            <a:pPr>
              <a:defRPr/>
            </a:pPr>
            <a:fld id="{9723ABCC-1420-4FDC-9224-89B63CF1DE3F}" type="slidenum">
              <a:rPr lang="en-US" altLang="en-US"/>
              <a:pPr>
                <a:defRPr/>
              </a:pPr>
              <a:t>‹#›</a:t>
            </a:fld>
            <a:endParaRPr lang="en-US" altLang="en-US"/>
          </a:p>
        </p:txBody>
      </p:sp>
    </p:spTree>
    <p:extLst>
      <p:ext uri="{BB962C8B-B14F-4D97-AF65-F5344CB8AC3E}">
        <p14:creationId xmlns:p14="http://schemas.microsoft.com/office/powerpoint/2010/main" val="3670096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 name="Date Placeholder 1"/>
          <p:cNvSpPr>
            <a:spLocks noGrp="1"/>
          </p:cNvSpPr>
          <p:nvPr>
            <p:ph type="dt" sz="half" idx="10"/>
          </p:nvPr>
        </p:nvSpPr>
        <p:spPr/>
        <p:txBody>
          <a:bodyPr/>
          <a:lstStyle>
            <a:lvl1pPr>
              <a:defRPr/>
            </a:lvl1pPr>
          </a:lstStyle>
          <a:p>
            <a:pPr>
              <a:defRPr/>
            </a:pPr>
            <a:fld id="{2C7B840A-8BFE-4475-9676-95D07CB23CB8}" type="datetime1">
              <a:rPr lang="en-US"/>
              <a:pPr>
                <a:defRPr/>
              </a:pPr>
              <a:t>2/6/2017</a:t>
            </a:fld>
            <a:endParaRPr lang="en-US"/>
          </a:p>
        </p:txBody>
      </p:sp>
      <p:sp>
        <p:nvSpPr>
          <p:cNvPr id="4" name="Footer Placeholder 2"/>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5" name="Slide Number Placeholder 3"/>
          <p:cNvSpPr>
            <a:spLocks noGrp="1"/>
          </p:cNvSpPr>
          <p:nvPr>
            <p:ph type="sldNum" sz="quarter" idx="12"/>
          </p:nvPr>
        </p:nvSpPr>
        <p:spPr/>
        <p:txBody>
          <a:bodyPr/>
          <a:lstStyle>
            <a:lvl1pPr>
              <a:defRPr/>
            </a:lvl1pPr>
          </a:lstStyle>
          <a:p>
            <a:pPr>
              <a:defRPr/>
            </a:pPr>
            <a:r>
              <a:rPr lang="en-US" altLang="en-US"/>
              <a:t>1-</a:t>
            </a:r>
            <a:fld id="{5A2DC65D-883D-418D-9350-B893958F72FA}" type="slidenum">
              <a:rPr lang="en-US" altLang="en-US"/>
              <a:pPr>
                <a:defRPr/>
              </a:pPr>
              <a:t>‹#›</a:t>
            </a:fld>
            <a:endParaRPr lang="en-US" altLang="en-US"/>
          </a:p>
        </p:txBody>
      </p:sp>
    </p:spTree>
    <p:extLst>
      <p:ext uri="{BB962C8B-B14F-4D97-AF65-F5344CB8AC3E}">
        <p14:creationId xmlns:p14="http://schemas.microsoft.com/office/powerpoint/2010/main" val="191089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F3F8C4A0-5D62-401A-AD7E-8AD2837B81D3}" type="datetime1">
              <a:rPr lang="en-US"/>
              <a:pPr>
                <a:defRPr/>
              </a:pPr>
              <a:t>2/6/2017</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8" name="Slide Number Placeholder 6"/>
          <p:cNvSpPr>
            <a:spLocks noGrp="1"/>
          </p:cNvSpPr>
          <p:nvPr>
            <p:ph type="sldNum" sz="quarter" idx="12"/>
          </p:nvPr>
        </p:nvSpPr>
        <p:spPr/>
        <p:txBody>
          <a:bodyPr/>
          <a:lstStyle>
            <a:lvl1pPr>
              <a:defRPr/>
            </a:lvl1pPr>
          </a:lstStyle>
          <a:p>
            <a:pPr>
              <a:defRPr/>
            </a:pPr>
            <a:r>
              <a:rPr lang="en-US" altLang="en-US"/>
              <a:t>1-</a:t>
            </a:r>
            <a:fld id="{EDDB917A-A70F-4BAF-8516-CDB99C4B31EC}" type="slidenum">
              <a:rPr lang="en-US" altLang="en-US"/>
              <a:pPr>
                <a:defRPr/>
              </a:pPr>
              <a:t>‹#›</a:t>
            </a:fld>
            <a:endParaRPr lang="en-US" altLang="en-US"/>
          </a:p>
        </p:txBody>
      </p:sp>
    </p:spTree>
    <p:extLst>
      <p:ext uri="{BB962C8B-B14F-4D97-AF65-F5344CB8AC3E}">
        <p14:creationId xmlns:p14="http://schemas.microsoft.com/office/powerpoint/2010/main" val="1227897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1358900 w 7908"/>
              <a:gd name="T1" fmla="*/ 238455 h 10000"/>
              <a:gd name="T2" fmla="*/ 1129839 w 7908"/>
              <a:gd name="T3" fmla="*/ 9550 h 10000"/>
              <a:gd name="T4" fmla="*/ 1124856 w 7908"/>
              <a:gd name="T5" fmla="*/ 4775 h 10000"/>
              <a:gd name="T6" fmla="*/ 1110593 w 7908"/>
              <a:gd name="T7" fmla="*/ 0 h 10000"/>
              <a:gd name="T8" fmla="*/ 1019862 w 7908"/>
              <a:gd name="T9" fmla="*/ 0 h 10000"/>
              <a:gd name="T10" fmla="*/ 0 w 7908"/>
              <a:gd name="T11" fmla="*/ 3150 h 10000"/>
              <a:gd name="T12" fmla="*/ 0 w 7908"/>
              <a:gd name="T13" fmla="*/ 508000 h 10000"/>
              <a:gd name="T14" fmla="*/ 1019862 w 7908"/>
              <a:gd name="T15" fmla="*/ 505562 h 10000"/>
              <a:gd name="T16" fmla="*/ 1110593 w 7908"/>
              <a:gd name="T17" fmla="*/ 505562 h 10000"/>
              <a:gd name="T18" fmla="*/ 1124856 w 7908"/>
              <a:gd name="T19" fmla="*/ 500837 h 10000"/>
              <a:gd name="T20" fmla="*/ 1129839 w 7908"/>
              <a:gd name="T21" fmla="*/ 496011 h 10000"/>
              <a:gd name="T22" fmla="*/ 1358900 w 7908"/>
              <a:gd name="T23" fmla="*/ 267106 h 10000"/>
              <a:gd name="T24" fmla="*/ 1358900 w 7908"/>
              <a:gd name="T25" fmla="*/ 238455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58F83713-B4EF-4E1A-A0FD-21C435B2530A}" type="datetime1">
              <a:rPr lang="en-US"/>
              <a:pPr>
                <a:defRPr/>
              </a:pPr>
              <a:t>2/6/2017</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ltLang="en-US"/>
              <a:t>Copyright © 2012 Pearson Education, Inc. Publishing as Prentice Hall</a:t>
            </a:r>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r>
              <a:rPr lang="en-US" altLang="en-US"/>
              <a:t>1-</a:t>
            </a:r>
            <a:fld id="{16650BCE-8329-4568-B7AA-6E9066EE63FC}" type="slidenum">
              <a:rPr lang="en-US" altLang="en-US"/>
              <a:pPr>
                <a:defRPr/>
              </a:pPr>
              <a:t>‹#›</a:t>
            </a:fld>
            <a:endParaRPr lang="en-US" altLang="en-US"/>
          </a:p>
        </p:txBody>
      </p:sp>
    </p:spTree>
    <p:extLst>
      <p:ext uri="{BB962C8B-B14F-4D97-AF65-F5344CB8AC3E}">
        <p14:creationId xmlns:p14="http://schemas.microsoft.com/office/powerpoint/2010/main" val="1739071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grpSp>
        <p:nvGrpSpPr>
          <p:cNvPr id="1026" name="Group 35"/>
          <p:cNvGrpSpPr>
            <a:grpSpLocks/>
          </p:cNvGrpSpPr>
          <p:nvPr/>
        </p:nvGrpSpPr>
        <p:grpSpPr bwMode="auto">
          <a:xfrm>
            <a:off x="0" y="228600"/>
            <a:ext cx="1981200" cy="6638925"/>
            <a:chOff x="2487613" y="285750"/>
            <a:chExt cx="2428875" cy="5654676"/>
          </a:xfrm>
        </p:grpSpPr>
        <p:sp>
          <p:nvSpPr>
            <p:cNvPr id="1046" name="Freeform 11"/>
            <p:cNvSpPr>
              <a:spLocks/>
            </p:cNvSpPr>
            <p:nvPr/>
          </p:nvSpPr>
          <p:spPr bwMode="auto">
            <a:xfrm>
              <a:off x="2487613" y="2284413"/>
              <a:ext cx="85725" cy="533400"/>
            </a:xfrm>
            <a:custGeom>
              <a:avLst/>
              <a:gdLst>
                <a:gd name="T0" fmla="*/ 85725 w 22"/>
                <a:gd name="T1" fmla="*/ 533400 h 136"/>
                <a:gd name="T2" fmla="*/ 66242 w 22"/>
                <a:gd name="T3" fmla="*/ 313765 h 136"/>
                <a:gd name="T4" fmla="*/ 0 w 22"/>
                <a:gd name="T5" fmla="*/ 0 h 136"/>
                <a:gd name="T6" fmla="*/ 0 w 22"/>
                <a:gd name="T7" fmla="*/ 137272 h 136"/>
                <a:gd name="T8" fmla="*/ 77932 w 22"/>
                <a:gd name="T9" fmla="*/ 486335 h 136"/>
                <a:gd name="T10" fmla="*/ 85725 w 22"/>
                <a:gd name="T11" fmla="*/ 533400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7" name="Freeform 12"/>
            <p:cNvSpPr>
              <a:spLocks/>
            </p:cNvSpPr>
            <p:nvPr/>
          </p:nvSpPr>
          <p:spPr bwMode="auto">
            <a:xfrm>
              <a:off x="2597151" y="2779713"/>
              <a:ext cx="550863" cy="1978025"/>
            </a:xfrm>
            <a:custGeom>
              <a:avLst/>
              <a:gdLst>
                <a:gd name="T0" fmla="*/ 338387 w 140"/>
                <a:gd name="T1" fmla="*/ 1373628 h 504"/>
                <a:gd name="T2" fmla="*/ 546928 w 140"/>
                <a:gd name="T3" fmla="*/ 1978025 h 504"/>
                <a:gd name="T4" fmla="*/ 550863 w 140"/>
                <a:gd name="T5" fmla="*/ 1875984 h 504"/>
                <a:gd name="T6" fmla="*/ 373800 w 140"/>
                <a:gd name="T7" fmla="*/ 1361855 h 504"/>
                <a:gd name="T8" fmla="*/ 0 w 140"/>
                <a:gd name="T9" fmla="*/ 0 h 504"/>
                <a:gd name="T10" fmla="*/ 23608 w 140"/>
                <a:gd name="T11" fmla="*/ 239404 h 504"/>
                <a:gd name="T12" fmla="*/ 338387 w 140"/>
                <a:gd name="T13" fmla="*/ 1373628 h 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8" name="Freeform 13"/>
            <p:cNvSpPr>
              <a:spLocks/>
            </p:cNvSpPr>
            <p:nvPr/>
          </p:nvSpPr>
          <p:spPr bwMode="auto">
            <a:xfrm>
              <a:off x="3175001" y="4730750"/>
              <a:ext cx="519113" cy="1209675"/>
            </a:xfrm>
            <a:custGeom>
              <a:avLst/>
              <a:gdLst>
                <a:gd name="T0" fmla="*/ 31461 w 132"/>
                <a:gd name="T1" fmla="*/ 86405 h 308"/>
                <a:gd name="T2" fmla="*/ 0 w 132"/>
                <a:gd name="T3" fmla="*/ 0 h 308"/>
                <a:gd name="T4" fmla="*/ 0 w 132"/>
                <a:gd name="T5" fmla="*/ 113898 h 308"/>
                <a:gd name="T6" fmla="*/ 267422 w 132"/>
                <a:gd name="T7" fmla="*/ 761938 h 308"/>
                <a:gd name="T8" fmla="*/ 483719 w 132"/>
                <a:gd name="T9" fmla="*/ 1209675 h 308"/>
                <a:gd name="T10" fmla="*/ 519113 w 132"/>
                <a:gd name="T11" fmla="*/ 1209675 h 308"/>
                <a:gd name="T12" fmla="*/ 302816 w 132"/>
                <a:gd name="T13" fmla="*/ 746228 h 308"/>
                <a:gd name="T14" fmla="*/ 31461 w 132"/>
                <a:gd name="T15" fmla="*/ 86405 h 3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9" name="Freeform 14"/>
            <p:cNvSpPr>
              <a:spLocks/>
            </p:cNvSpPr>
            <p:nvPr/>
          </p:nvSpPr>
          <p:spPr bwMode="auto">
            <a:xfrm>
              <a:off x="3305176" y="5630863"/>
              <a:ext cx="146050" cy="309563"/>
            </a:xfrm>
            <a:custGeom>
              <a:avLst/>
              <a:gdLst>
                <a:gd name="T0" fmla="*/ 110524 w 37"/>
                <a:gd name="T1" fmla="*/ 309563 h 79"/>
                <a:gd name="T2" fmla="*/ 146050 w 37"/>
                <a:gd name="T3" fmla="*/ 309563 h 79"/>
                <a:gd name="T4" fmla="*/ 0 w 37"/>
                <a:gd name="T5" fmla="*/ 0 h 79"/>
                <a:gd name="T6" fmla="*/ 110524 w 37"/>
                <a:gd name="T7" fmla="*/ 309563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0" name="Freeform 15"/>
            <p:cNvSpPr>
              <a:spLocks/>
            </p:cNvSpPr>
            <p:nvPr/>
          </p:nvSpPr>
          <p:spPr bwMode="auto">
            <a:xfrm>
              <a:off x="2573338" y="2817813"/>
              <a:ext cx="700088" cy="2835275"/>
            </a:xfrm>
            <a:custGeom>
              <a:avLst/>
              <a:gdLst>
                <a:gd name="T0" fmla="*/ 637159 w 178"/>
                <a:gd name="T1" fmla="*/ 2591803 h 722"/>
                <a:gd name="T2" fmla="*/ 456237 w 178"/>
                <a:gd name="T3" fmla="*/ 2097004 h 722"/>
                <a:gd name="T4" fmla="*/ 157323 w 178"/>
                <a:gd name="T5" fmla="*/ 926766 h 722"/>
                <a:gd name="T6" fmla="*/ 47197 w 178"/>
                <a:gd name="T7" fmla="*/ 200276 h 722"/>
                <a:gd name="T8" fmla="*/ 0 w 178"/>
                <a:gd name="T9" fmla="*/ 0 h 722"/>
                <a:gd name="T10" fmla="*/ 129792 w 178"/>
                <a:gd name="T11" fmla="*/ 930693 h 722"/>
                <a:gd name="T12" fmla="*/ 420839 w 178"/>
                <a:gd name="T13" fmla="*/ 2108785 h 722"/>
                <a:gd name="T14" fmla="*/ 629293 w 178"/>
                <a:gd name="T15" fmla="*/ 2674269 h 722"/>
                <a:gd name="T16" fmla="*/ 700088 w 178"/>
                <a:gd name="T17" fmla="*/ 2835275 h 722"/>
                <a:gd name="T18" fmla="*/ 684356 w 178"/>
                <a:gd name="T19" fmla="*/ 2780297 h 722"/>
                <a:gd name="T20" fmla="*/ 637159 w 178"/>
                <a:gd name="T21" fmla="*/ 2591803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1" name="Freeform 16"/>
            <p:cNvSpPr>
              <a:spLocks/>
            </p:cNvSpPr>
            <p:nvPr/>
          </p:nvSpPr>
          <p:spPr bwMode="auto">
            <a:xfrm>
              <a:off x="2506663" y="285750"/>
              <a:ext cx="90488" cy="2493963"/>
            </a:xfrm>
            <a:custGeom>
              <a:avLst/>
              <a:gdLst>
                <a:gd name="T0" fmla="*/ 43277 w 23"/>
                <a:gd name="T1" fmla="*/ 2266168 h 635"/>
                <a:gd name="T2" fmla="*/ 47211 w 23"/>
                <a:gd name="T3" fmla="*/ 2313298 h 635"/>
                <a:gd name="T4" fmla="*/ 86554 w 23"/>
                <a:gd name="T5" fmla="*/ 2482180 h 635"/>
                <a:gd name="T6" fmla="*/ 90488 w 23"/>
                <a:gd name="T7" fmla="*/ 2493963 h 635"/>
                <a:gd name="T8" fmla="*/ 66882 w 23"/>
                <a:gd name="T9" fmla="*/ 2262240 h 635"/>
                <a:gd name="T10" fmla="*/ 19671 w 23"/>
                <a:gd name="T11" fmla="*/ 1056498 h 635"/>
                <a:gd name="T12" fmla="*/ 59014 w 23"/>
                <a:gd name="T13" fmla="*/ 0 h 635"/>
                <a:gd name="T14" fmla="*/ 47211 w 23"/>
                <a:gd name="T15" fmla="*/ 0 h 635"/>
                <a:gd name="T16" fmla="*/ 3934 w 23"/>
                <a:gd name="T17" fmla="*/ 1056498 h 635"/>
                <a:gd name="T18" fmla="*/ 43277 w 23"/>
                <a:gd name="T19" fmla="*/ 2266168 h 6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2" name="Freeform 17"/>
            <p:cNvSpPr>
              <a:spLocks/>
            </p:cNvSpPr>
            <p:nvPr/>
          </p:nvSpPr>
          <p:spPr bwMode="auto">
            <a:xfrm>
              <a:off x="2554288" y="2598738"/>
              <a:ext cx="66675" cy="420688"/>
            </a:xfrm>
            <a:custGeom>
              <a:avLst/>
              <a:gdLst>
                <a:gd name="T0" fmla="*/ 0 w 17"/>
                <a:gd name="T1" fmla="*/ 0 h 107"/>
                <a:gd name="T2" fmla="*/ 19610 w 17"/>
                <a:gd name="T3" fmla="*/ 220173 h 107"/>
                <a:gd name="T4" fmla="*/ 66675 w 17"/>
                <a:gd name="T5" fmla="*/ 420688 h 107"/>
                <a:gd name="T6" fmla="*/ 43143 w 17"/>
                <a:gd name="T7" fmla="*/ 180857 h 107"/>
                <a:gd name="T8" fmla="*/ 39221 w 17"/>
                <a:gd name="T9" fmla="*/ 169062 h 107"/>
                <a:gd name="T10" fmla="*/ 0 w 17"/>
                <a:gd name="T11" fmla="*/ 0 h 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3" name="Freeform 18"/>
            <p:cNvSpPr>
              <a:spLocks/>
            </p:cNvSpPr>
            <p:nvPr/>
          </p:nvSpPr>
          <p:spPr bwMode="auto">
            <a:xfrm>
              <a:off x="3143251" y="4757738"/>
              <a:ext cx="161925" cy="873125"/>
            </a:xfrm>
            <a:custGeom>
              <a:avLst/>
              <a:gdLst>
                <a:gd name="T0" fmla="*/ 0 w 41"/>
                <a:gd name="T1" fmla="*/ 0 h 222"/>
                <a:gd name="T2" fmla="*/ 19747 w 41"/>
                <a:gd name="T3" fmla="*/ 365769 h 222"/>
                <a:gd name="T4" fmla="*/ 67140 w 41"/>
                <a:gd name="T5" fmla="*/ 652877 h 222"/>
                <a:gd name="T6" fmla="*/ 94785 w 41"/>
                <a:gd name="T7" fmla="*/ 723671 h 222"/>
                <a:gd name="T8" fmla="*/ 161925 w 41"/>
                <a:gd name="T9" fmla="*/ 873125 h 222"/>
                <a:gd name="T10" fmla="*/ 150077 w 41"/>
                <a:gd name="T11" fmla="*/ 833795 h 222"/>
                <a:gd name="T12" fmla="*/ 51342 w 41"/>
                <a:gd name="T13" fmla="*/ 361836 h 222"/>
                <a:gd name="T14" fmla="*/ 31595 w 41"/>
                <a:gd name="T15" fmla="*/ 86526 h 222"/>
                <a:gd name="T16" fmla="*/ 27646 w 41"/>
                <a:gd name="T17" fmla="*/ 70794 h 222"/>
                <a:gd name="T18" fmla="*/ 0 w 41"/>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4" name="Freeform 19"/>
            <p:cNvSpPr>
              <a:spLocks/>
            </p:cNvSpPr>
            <p:nvPr/>
          </p:nvSpPr>
          <p:spPr bwMode="auto">
            <a:xfrm>
              <a:off x="3148013" y="1282700"/>
              <a:ext cx="1768475" cy="3448050"/>
            </a:xfrm>
            <a:custGeom>
              <a:avLst/>
              <a:gdLst>
                <a:gd name="T0" fmla="*/ 27510 w 450"/>
                <a:gd name="T1" fmla="*/ 3353798 h 878"/>
                <a:gd name="T2" fmla="*/ 196497 w 450"/>
                <a:gd name="T3" fmla="*/ 2407352 h 878"/>
                <a:gd name="T4" fmla="*/ 585562 w 450"/>
                <a:gd name="T5" fmla="*/ 1523740 h 878"/>
                <a:gd name="T6" fmla="*/ 1120034 w 450"/>
                <a:gd name="T7" fmla="*/ 718671 h 878"/>
                <a:gd name="T8" fmla="*/ 1430500 w 450"/>
                <a:gd name="T9" fmla="*/ 349518 h 878"/>
                <a:gd name="T10" fmla="*/ 1595557 w 450"/>
                <a:gd name="T11" fmla="*/ 172795 h 878"/>
                <a:gd name="T12" fmla="*/ 1768475 w 450"/>
                <a:gd name="T13" fmla="*/ 3927 h 878"/>
                <a:gd name="T14" fmla="*/ 1768475 w 450"/>
                <a:gd name="T15" fmla="*/ 0 h 878"/>
                <a:gd name="T16" fmla="*/ 1591628 w 450"/>
                <a:gd name="T17" fmla="*/ 168868 h 878"/>
                <a:gd name="T18" fmla="*/ 1426570 w 450"/>
                <a:gd name="T19" fmla="*/ 345590 h 878"/>
                <a:gd name="T20" fmla="*/ 1112174 w 450"/>
                <a:gd name="T21" fmla="*/ 710817 h 878"/>
                <a:gd name="T22" fmla="*/ 569842 w 450"/>
                <a:gd name="T23" fmla="*/ 1515885 h 878"/>
                <a:gd name="T24" fmla="*/ 176848 w 450"/>
                <a:gd name="T25" fmla="*/ 2399497 h 878"/>
                <a:gd name="T26" fmla="*/ 0 w 450"/>
                <a:gd name="T27" fmla="*/ 3353798 h 878"/>
                <a:gd name="T28" fmla="*/ 0 w 450"/>
                <a:gd name="T29" fmla="*/ 3373434 h 878"/>
                <a:gd name="T30" fmla="*/ 27510 w 450"/>
                <a:gd name="T31" fmla="*/ 3448050 h 878"/>
                <a:gd name="T32" fmla="*/ 27510 w 450"/>
                <a:gd name="T33" fmla="*/ 3353798 h 8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 name="Freeform 20"/>
            <p:cNvSpPr>
              <a:spLocks/>
            </p:cNvSpPr>
            <p:nvPr/>
          </p:nvSpPr>
          <p:spPr bwMode="auto">
            <a:xfrm>
              <a:off x="3273426" y="5653088"/>
              <a:ext cx="138113" cy="287338"/>
            </a:xfrm>
            <a:custGeom>
              <a:avLst/>
              <a:gdLst>
                <a:gd name="T0" fmla="*/ 0 w 35"/>
                <a:gd name="T1" fmla="*/ 0 h 73"/>
                <a:gd name="T2" fmla="*/ 102598 w 35"/>
                <a:gd name="T3" fmla="*/ 287338 h 73"/>
                <a:gd name="T4" fmla="*/ 138113 w 35"/>
                <a:gd name="T5" fmla="*/ 287338 h 73"/>
                <a:gd name="T6" fmla="*/ 0 w 3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6" name="Freeform 21"/>
            <p:cNvSpPr>
              <a:spLocks/>
            </p:cNvSpPr>
            <p:nvPr/>
          </p:nvSpPr>
          <p:spPr bwMode="auto">
            <a:xfrm>
              <a:off x="3143251" y="4656138"/>
              <a:ext cx="31750" cy="188913"/>
            </a:xfrm>
            <a:custGeom>
              <a:avLst/>
              <a:gdLst>
                <a:gd name="T0" fmla="*/ 27781 w 8"/>
                <a:gd name="T1" fmla="*/ 173170 h 48"/>
                <a:gd name="T2" fmla="*/ 31750 w 8"/>
                <a:gd name="T3" fmla="*/ 188913 h 48"/>
                <a:gd name="T4" fmla="*/ 31750 w 8"/>
                <a:gd name="T5" fmla="*/ 74778 h 48"/>
                <a:gd name="T6" fmla="*/ 3969 w 8"/>
                <a:gd name="T7" fmla="*/ 0 h 48"/>
                <a:gd name="T8" fmla="*/ 0 w 8"/>
                <a:gd name="T9" fmla="*/ 102328 h 48"/>
                <a:gd name="T10" fmla="*/ 27781 w 8"/>
                <a:gd name="T11" fmla="*/ 17317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7" name="Freeform 22"/>
            <p:cNvSpPr>
              <a:spLocks/>
            </p:cNvSpPr>
            <p:nvPr/>
          </p:nvSpPr>
          <p:spPr bwMode="auto">
            <a:xfrm>
              <a:off x="3211513" y="5410200"/>
              <a:ext cx="203200" cy="530225"/>
            </a:xfrm>
            <a:custGeom>
              <a:avLst/>
              <a:gdLst>
                <a:gd name="T0" fmla="*/ 27354 w 52"/>
                <a:gd name="T1" fmla="*/ 70697 h 135"/>
                <a:gd name="T2" fmla="*/ 0 w 52"/>
                <a:gd name="T3" fmla="*/ 0 h 135"/>
                <a:gd name="T4" fmla="*/ 46892 w 52"/>
                <a:gd name="T5" fmla="*/ 188524 h 135"/>
                <a:gd name="T6" fmla="*/ 62523 w 52"/>
                <a:gd name="T7" fmla="*/ 243511 h 135"/>
                <a:gd name="T8" fmla="*/ 199292 w 52"/>
                <a:gd name="T9" fmla="*/ 530225 h 135"/>
                <a:gd name="T10" fmla="*/ 203200 w 52"/>
                <a:gd name="T11" fmla="*/ 530225 h 135"/>
                <a:gd name="T12" fmla="*/ 93785 w 52"/>
                <a:gd name="T13" fmla="*/ 219945 h 135"/>
                <a:gd name="T14" fmla="*/ 27354 w 52"/>
                <a:gd name="T15" fmla="*/ 70697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27" name="Group 48"/>
          <p:cNvGrpSpPr>
            <a:grpSpLocks/>
          </p:cNvGrpSpPr>
          <p:nvPr/>
        </p:nvGrpSpPr>
        <p:grpSpPr bwMode="auto">
          <a:xfrm>
            <a:off x="20638" y="0"/>
            <a:ext cx="1952625" cy="6853238"/>
            <a:chOff x="6627813" y="195717"/>
            <a:chExt cx="1952625" cy="5678034"/>
          </a:xfrm>
        </p:grpSpPr>
        <p:sp>
          <p:nvSpPr>
            <p:cNvPr id="1034" name="Freeform 27"/>
            <p:cNvSpPr>
              <a:spLocks/>
            </p:cNvSpPr>
            <p:nvPr/>
          </p:nvSpPr>
          <p:spPr bwMode="auto">
            <a:xfrm>
              <a:off x="6627813" y="195717"/>
              <a:ext cx="409575" cy="3646488"/>
            </a:xfrm>
            <a:custGeom>
              <a:avLst/>
              <a:gdLst>
                <a:gd name="T0" fmla="*/ 27835 w 103"/>
                <a:gd name="T1" fmla="*/ 832351 h 920"/>
                <a:gd name="T2" fmla="*/ 103388 w 103"/>
                <a:gd name="T3" fmla="*/ 1763790 h 920"/>
                <a:gd name="T4" fmla="*/ 226658 w 103"/>
                <a:gd name="T5" fmla="*/ 2691267 h 920"/>
                <a:gd name="T6" fmla="*/ 401622 w 103"/>
                <a:gd name="T7" fmla="*/ 3610816 h 920"/>
                <a:gd name="T8" fmla="*/ 409575 w 103"/>
                <a:gd name="T9" fmla="*/ 3646488 h 920"/>
                <a:gd name="T10" fmla="*/ 393669 w 103"/>
                <a:gd name="T11" fmla="*/ 3464164 h 920"/>
                <a:gd name="T12" fmla="*/ 393669 w 103"/>
                <a:gd name="T13" fmla="*/ 3432455 h 920"/>
                <a:gd name="T14" fmla="*/ 250517 w 103"/>
                <a:gd name="T15" fmla="*/ 2687303 h 920"/>
                <a:gd name="T16" fmla="*/ 119294 w 103"/>
                <a:gd name="T17" fmla="*/ 1759827 h 920"/>
                <a:gd name="T18" fmla="*/ 35788 w 103"/>
                <a:gd name="T19" fmla="*/ 828387 h 920"/>
                <a:gd name="T20" fmla="*/ 11929 w 103"/>
                <a:gd name="T21" fmla="*/ 364649 h 920"/>
                <a:gd name="T22" fmla="*/ 3976 w 103"/>
                <a:gd name="T23" fmla="*/ 0 h 920"/>
                <a:gd name="T24" fmla="*/ 0 w 103"/>
                <a:gd name="T25" fmla="*/ 0 h 920"/>
                <a:gd name="T26" fmla="*/ 3976 w 103"/>
                <a:gd name="T27" fmla="*/ 364649 h 920"/>
                <a:gd name="T28" fmla="*/ 27835 w 103"/>
                <a:gd name="T29" fmla="*/ 832351 h 9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5" name="Freeform 28"/>
            <p:cNvSpPr>
              <a:spLocks/>
            </p:cNvSpPr>
            <p:nvPr/>
          </p:nvSpPr>
          <p:spPr bwMode="auto">
            <a:xfrm>
              <a:off x="7061201" y="3771900"/>
              <a:ext cx="350838" cy="1309688"/>
            </a:xfrm>
            <a:custGeom>
              <a:avLst/>
              <a:gdLst>
                <a:gd name="T0" fmla="*/ 211300 w 88"/>
                <a:gd name="T1" fmla="*/ 908844 h 330"/>
                <a:gd name="T2" fmla="*/ 350838 w 88"/>
                <a:gd name="T3" fmla="*/ 1309688 h 330"/>
                <a:gd name="T4" fmla="*/ 350838 w 88"/>
                <a:gd name="T5" fmla="*/ 1222375 h 330"/>
                <a:gd name="T6" fmla="*/ 350838 w 88"/>
                <a:gd name="T7" fmla="*/ 1206500 h 330"/>
                <a:gd name="T8" fmla="*/ 247181 w 88"/>
                <a:gd name="T9" fmla="*/ 896938 h 330"/>
                <a:gd name="T10" fmla="*/ 0 w 88"/>
                <a:gd name="T11" fmla="*/ 0 h 330"/>
                <a:gd name="T12" fmla="*/ 27908 w 88"/>
                <a:gd name="T13" fmla="*/ 250031 h 330"/>
                <a:gd name="T14" fmla="*/ 211300 w 88"/>
                <a:gd name="T15" fmla="*/ 908844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6" name="Freeform 29"/>
            <p:cNvSpPr>
              <a:spLocks/>
            </p:cNvSpPr>
            <p:nvPr/>
          </p:nvSpPr>
          <p:spPr bwMode="auto">
            <a:xfrm>
              <a:off x="7439026" y="5053013"/>
              <a:ext cx="357188" cy="820738"/>
            </a:xfrm>
            <a:custGeom>
              <a:avLst/>
              <a:gdLst>
                <a:gd name="T0" fmla="*/ 23813 w 90"/>
                <a:gd name="T1" fmla="*/ 59474 h 207"/>
                <a:gd name="T2" fmla="*/ 0 w 90"/>
                <a:gd name="T3" fmla="*/ 0 h 207"/>
                <a:gd name="T4" fmla="*/ 3969 w 90"/>
                <a:gd name="T5" fmla="*/ 114983 h 207"/>
                <a:gd name="T6" fmla="*/ 166688 w 90"/>
                <a:gd name="T7" fmla="*/ 503545 h 207"/>
                <a:gd name="T8" fmla="*/ 317500 w 90"/>
                <a:gd name="T9" fmla="*/ 820738 h 207"/>
                <a:gd name="T10" fmla="*/ 357188 w 90"/>
                <a:gd name="T11" fmla="*/ 820738 h 207"/>
                <a:gd name="T12" fmla="*/ 198438 w 90"/>
                <a:gd name="T13" fmla="*/ 487685 h 207"/>
                <a:gd name="T14" fmla="*/ 23813 w 90"/>
                <a:gd name="T15" fmla="*/ 59474 h 2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7" name="Freeform 30"/>
            <p:cNvSpPr>
              <a:spLocks/>
            </p:cNvSpPr>
            <p:nvPr/>
          </p:nvSpPr>
          <p:spPr bwMode="auto">
            <a:xfrm>
              <a:off x="7037388" y="3811588"/>
              <a:ext cx="457200" cy="1852613"/>
            </a:xfrm>
            <a:custGeom>
              <a:avLst/>
              <a:gdLst>
                <a:gd name="T0" fmla="*/ 401541 w 115"/>
                <a:gd name="T1" fmla="*/ 1622524 h 467"/>
                <a:gd name="T2" fmla="*/ 310101 w 115"/>
                <a:gd name="T3" fmla="*/ 1364666 h 467"/>
                <a:gd name="T4" fmla="*/ 115294 w 115"/>
                <a:gd name="T5" fmla="*/ 599025 h 467"/>
                <a:gd name="T6" fmla="*/ 51683 w 115"/>
                <a:gd name="T7" fmla="*/ 210254 h 467"/>
                <a:gd name="T8" fmla="*/ 0 w 115"/>
                <a:gd name="T9" fmla="*/ 0 h 467"/>
                <a:gd name="T10" fmla="*/ 83489 w 115"/>
                <a:gd name="T11" fmla="*/ 602992 h 467"/>
                <a:gd name="T12" fmla="*/ 274320 w 115"/>
                <a:gd name="T13" fmla="*/ 1376567 h 467"/>
                <a:gd name="T14" fmla="*/ 409492 w 115"/>
                <a:gd name="T15" fmla="*/ 1749470 h 467"/>
                <a:gd name="T16" fmla="*/ 457200 w 115"/>
                <a:gd name="T17" fmla="*/ 1852613 h 467"/>
                <a:gd name="T18" fmla="*/ 445273 w 115"/>
                <a:gd name="T19" fmla="*/ 1816910 h 467"/>
                <a:gd name="T20" fmla="*/ 401541 w 115"/>
                <a:gd name="T21" fmla="*/ 1622524 h 4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8" name="Freeform 31"/>
            <p:cNvSpPr>
              <a:spLocks/>
            </p:cNvSpPr>
            <p:nvPr/>
          </p:nvSpPr>
          <p:spPr bwMode="auto">
            <a:xfrm>
              <a:off x="6992938" y="1263650"/>
              <a:ext cx="144463" cy="2508250"/>
            </a:xfrm>
            <a:custGeom>
              <a:avLst/>
              <a:gdLst>
                <a:gd name="T0" fmla="*/ 68219 w 36"/>
                <a:gd name="T1" fmla="*/ 2508250 h 633"/>
                <a:gd name="T2" fmla="*/ 52167 w 36"/>
                <a:gd name="T3" fmla="*/ 2365601 h 633"/>
                <a:gd name="T4" fmla="*/ 20064 w 36"/>
                <a:gd name="T5" fmla="*/ 1577067 h 633"/>
                <a:gd name="T6" fmla="*/ 52167 w 36"/>
                <a:gd name="T7" fmla="*/ 784571 h 633"/>
                <a:gd name="T8" fmla="*/ 88283 w 36"/>
                <a:gd name="T9" fmla="*/ 392286 h 633"/>
                <a:gd name="T10" fmla="*/ 144463 w 36"/>
                <a:gd name="T11" fmla="*/ 0 h 633"/>
                <a:gd name="T12" fmla="*/ 140450 w 36"/>
                <a:gd name="T13" fmla="*/ 0 h 633"/>
                <a:gd name="T14" fmla="*/ 80257 w 36"/>
                <a:gd name="T15" fmla="*/ 392286 h 633"/>
                <a:gd name="T16" fmla="*/ 40129 w 36"/>
                <a:gd name="T17" fmla="*/ 784571 h 633"/>
                <a:gd name="T18" fmla="*/ 4013 w 36"/>
                <a:gd name="T19" fmla="*/ 1577067 h 633"/>
                <a:gd name="T20" fmla="*/ 28090 w 36"/>
                <a:gd name="T21" fmla="*/ 2333901 h 633"/>
                <a:gd name="T22" fmla="*/ 64206 w 36"/>
                <a:gd name="T23" fmla="*/ 2504288 h 633"/>
                <a:gd name="T24" fmla="*/ 68219 w 36"/>
                <a:gd name="T25" fmla="*/ 2508250 h 6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9" name="Freeform 32"/>
            <p:cNvSpPr>
              <a:spLocks/>
            </p:cNvSpPr>
            <p:nvPr/>
          </p:nvSpPr>
          <p:spPr bwMode="auto">
            <a:xfrm>
              <a:off x="7526338" y="5640388"/>
              <a:ext cx="111125" cy="233363"/>
            </a:xfrm>
            <a:custGeom>
              <a:avLst/>
              <a:gdLst>
                <a:gd name="T0" fmla="*/ 87313 w 28"/>
                <a:gd name="T1" fmla="*/ 233363 h 59"/>
                <a:gd name="T2" fmla="*/ 111125 w 28"/>
                <a:gd name="T3" fmla="*/ 233363 h 59"/>
                <a:gd name="T4" fmla="*/ 0 w 28"/>
                <a:gd name="T5" fmla="*/ 0 h 59"/>
                <a:gd name="T6" fmla="*/ 87313 w 28"/>
                <a:gd name="T7" fmla="*/ 233363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0" name="Freeform 33"/>
            <p:cNvSpPr>
              <a:spLocks/>
            </p:cNvSpPr>
            <p:nvPr/>
          </p:nvSpPr>
          <p:spPr bwMode="auto">
            <a:xfrm>
              <a:off x="7021513" y="3598863"/>
              <a:ext cx="68263" cy="423863"/>
            </a:xfrm>
            <a:custGeom>
              <a:avLst/>
              <a:gdLst>
                <a:gd name="T0" fmla="*/ 16062 w 17"/>
                <a:gd name="T1" fmla="*/ 213912 h 107"/>
                <a:gd name="T2" fmla="*/ 68263 w 17"/>
                <a:gd name="T3" fmla="*/ 423863 h 107"/>
                <a:gd name="T4" fmla="*/ 40155 w 17"/>
                <a:gd name="T5" fmla="*/ 174299 h 107"/>
                <a:gd name="T6" fmla="*/ 36139 w 17"/>
                <a:gd name="T7" fmla="*/ 170337 h 107"/>
                <a:gd name="T8" fmla="*/ 0 w 17"/>
                <a:gd name="T9" fmla="*/ 0 h 107"/>
                <a:gd name="T10" fmla="*/ 0 w 17"/>
                <a:gd name="T11" fmla="*/ 31691 h 107"/>
                <a:gd name="T12" fmla="*/ 16062 w 17"/>
                <a:gd name="T13" fmla="*/ 213912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1" name="Freeform 34"/>
            <p:cNvSpPr>
              <a:spLocks/>
            </p:cNvSpPr>
            <p:nvPr/>
          </p:nvSpPr>
          <p:spPr bwMode="auto">
            <a:xfrm>
              <a:off x="7412038" y="2801938"/>
              <a:ext cx="1168400" cy="2251075"/>
            </a:xfrm>
            <a:custGeom>
              <a:avLst/>
              <a:gdLst>
                <a:gd name="T0" fmla="*/ 31793 w 294"/>
                <a:gd name="T1" fmla="*/ 2191628 h 568"/>
                <a:gd name="T2" fmla="*/ 139095 w 294"/>
                <a:gd name="T3" fmla="*/ 1573375 h 568"/>
                <a:gd name="T4" fmla="*/ 393441 w 294"/>
                <a:gd name="T5" fmla="*/ 998716 h 568"/>
                <a:gd name="T6" fmla="*/ 743166 w 294"/>
                <a:gd name="T7" fmla="*/ 471616 h 568"/>
                <a:gd name="T8" fmla="*/ 945848 w 294"/>
                <a:gd name="T9" fmla="*/ 229863 h 568"/>
                <a:gd name="T10" fmla="*/ 1053150 w 294"/>
                <a:gd name="T11" fmla="*/ 110968 h 568"/>
                <a:gd name="T12" fmla="*/ 1168400 w 294"/>
                <a:gd name="T13" fmla="*/ 0 h 568"/>
                <a:gd name="T14" fmla="*/ 1164426 w 294"/>
                <a:gd name="T15" fmla="*/ 0 h 568"/>
                <a:gd name="T16" fmla="*/ 1049176 w 294"/>
                <a:gd name="T17" fmla="*/ 107005 h 568"/>
                <a:gd name="T18" fmla="*/ 941873 w 294"/>
                <a:gd name="T19" fmla="*/ 221937 h 568"/>
                <a:gd name="T20" fmla="*/ 735218 w 294"/>
                <a:gd name="T21" fmla="*/ 463690 h 568"/>
                <a:gd name="T22" fmla="*/ 377544 w 294"/>
                <a:gd name="T23" fmla="*/ 986827 h 568"/>
                <a:gd name="T24" fmla="*/ 119224 w 294"/>
                <a:gd name="T25" fmla="*/ 1569411 h 568"/>
                <a:gd name="T26" fmla="*/ 0 w 294"/>
                <a:gd name="T27" fmla="*/ 2175775 h 568"/>
                <a:gd name="T28" fmla="*/ 27819 w 294"/>
                <a:gd name="T29" fmla="*/ 2251075 h 568"/>
                <a:gd name="T30" fmla="*/ 31793 w 294"/>
                <a:gd name="T31" fmla="*/ 2191628 h 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2" name="Freeform 35"/>
            <p:cNvSpPr>
              <a:spLocks/>
            </p:cNvSpPr>
            <p:nvPr/>
          </p:nvSpPr>
          <p:spPr bwMode="auto">
            <a:xfrm>
              <a:off x="7494588" y="5664200"/>
              <a:ext cx="100013" cy="209550"/>
            </a:xfrm>
            <a:custGeom>
              <a:avLst/>
              <a:gdLst>
                <a:gd name="T0" fmla="*/ 0 w 25"/>
                <a:gd name="T1" fmla="*/ 0 h 53"/>
                <a:gd name="T2" fmla="*/ 76010 w 25"/>
                <a:gd name="T3" fmla="*/ 209550 h 53"/>
                <a:gd name="T4" fmla="*/ 100013 w 25"/>
                <a:gd name="T5" fmla="*/ 209550 h 53"/>
                <a:gd name="T6" fmla="*/ 0 w 25"/>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3" name="Freeform 36"/>
            <p:cNvSpPr>
              <a:spLocks/>
            </p:cNvSpPr>
            <p:nvPr/>
          </p:nvSpPr>
          <p:spPr bwMode="auto">
            <a:xfrm>
              <a:off x="7412038" y="5081588"/>
              <a:ext cx="114300" cy="558800"/>
            </a:xfrm>
            <a:custGeom>
              <a:avLst/>
              <a:gdLst>
                <a:gd name="T0" fmla="*/ 0 w 29"/>
                <a:gd name="T1" fmla="*/ 0 h 141"/>
                <a:gd name="T2" fmla="*/ 27590 w 29"/>
                <a:gd name="T3" fmla="*/ 352718 h 141"/>
                <a:gd name="T4" fmla="*/ 70945 w 29"/>
                <a:gd name="T5" fmla="*/ 463685 h 141"/>
                <a:gd name="T6" fmla="*/ 114300 w 29"/>
                <a:gd name="T7" fmla="*/ 558800 h 141"/>
                <a:gd name="T8" fmla="*/ 106417 w 29"/>
                <a:gd name="T9" fmla="*/ 535021 h 141"/>
                <a:gd name="T10" fmla="*/ 31531 w 29"/>
                <a:gd name="T11" fmla="*/ 87189 h 141"/>
                <a:gd name="T12" fmla="*/ 15766 w 29"/>
                <a:gd name="T13" fmla="*/ 43594 h 141"/>
                <a:gd name="T14" fmla="*/ 0 w 29"/>
                <a:gd name="T15" fmla="*/ 0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 name="Freeform 37"/>
            <p:cNvSpPr>
              <a:spLocks/>
            </p:cNvSpPr>
            <p:nvPr/>
          </p:nvSpPr>
          <p:spPr bwMode="auto">
            <a:xfrm>
              <a:off x="7412038" y="4978400"/>
              <a:ext cx="31750" cy="188913"/>
            </a:xfrm>
            <a:custGeom>
              <a:avLst/>
              <a:gdLst>
                <a:gd name="T0" fmla="*/ 0 w 8"/>
                <a:gd name="T1" fmla="*/ 102328 h 48"/>
                <a:gd name="T2" fmla="*/ 15875 w 8"/>
                <a:gd name="T3" fmla="*/ 145620 h 48"/>
                <a:gd name="T4" fmla="*/ 31750 w 8"/>
                <a:gd name="T5" fmla="*/ 188913 h 48"/>
                <a:gd name="T6" fmla="*/ 27781 w 8"/>
                <a:gd name="T7" fmla="*/ 74778 h 48"/>
                <a:gd name="T8" fmla="*/ 0 w 8"/>
                <a:gd name="T9" fmla="*/ 0 h 48"/>
                <a:gd name="T10" fmla="*/ 0 w 8"/>
                <a:gd name="T11" fmla="*/ 15743 h 48"/>
                <a:gd name="T12" fmla="*/ 0 w 8"/>
                <a:gd name="T13" fmla="*/ 102328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 name="Freeform 38"/>
            <p:cNvSpPr>
              <a:spLocks/>
            </p:cNvSpPr>
            <p:nvPr/>
          </p:nvSpPr>
          <p:spPr bwMode="auto">
            <a:xfrm>
              <a:off x="7439026" y="5434013"/>
              <a:ext cx="174625" cy="439738"/>
            </a:xfrm>
            <a:custGeom>
              <a:avLst/>
              <a:gdLst>
                <a:gd name="T0" fmla="*/ 43656 w 44"/>
                <a:gd name="T1" fmla="*/ 110925 h 111"/>
                <a:gd name="T2" fmla="*/ 0 w 44"/>
                <a:gd name="T3" fmla="*/ 0 h 111"/>
                <a:gd name="T4" fmla="*/ 43656 w 44"/>
                <a:gd name="T5" fmla="*/ 194119 h 111"/>
                <a:gd name="T6" fmla="*/ 55563 w 44"/>
                <a:gd name="T7" fmla="*/ 229773 h 111"/>
                <a:gd name="T8" fmla="*/ 154781 w 44"/>
                <a:gd name="T9" fmla="*/ 439738 h 111"/>
                <a:gd name="T10" fmla="*/ 174625 w 44"/>
                <a:gd name="T11" fmla="*/ 439738 h 111"/>
                <a:gd name="T12" fmla="*/ 87313 w 44"/>
                <a:gd name="T13" fmla="*/ 206003 h 111"/>
                <a:gd name="T14" fmla="*/ 43656 w 44"/>
                <a:gd name="T15" fmla="*/ 110925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bwMode="auto">
          <a:xfrm>
            <a:off x="1944688" y="623888"/>
            <a:ext cx="6589712"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30" name="Text Placeholder 2"/>
          <p:cNvSpPr>
            <a:spLocks noGrp="1"/>
          </p:cNvSpPr>
          <p:nvPr>
            <p:ph type="body" idx="1"/>
          </p:nvPr>
        </p:nvSpPr>
        <p:spPr bwMode="auto">
          <a:xfrm>
            <a:off x="1943100" y="2133600"/>
            <a:ext cx="6591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7772400" y="6135688"/>
            <a:ext cx="766763" cy="369887"/>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AADDDBAD-7D84-42D7-9E95-868EA622E1F6}" type="datetime1">
              <a:rPr lang="en-US"/>
              <a:pPr>
                <a:defRPr/>
              </a:pPr>
              <a:t>2/6/2017</a:t>
            </a:fld>
            <a:endParaRPr lang="en-US"/>
          </a:p>
        </p:txBody>
      </p:sp>
      <p:sp>
        <p:nvSpPr>
          <p:cNvPr id="5"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en-US" altLang="en-US"/>
              <a:t>Copyright © 2012 Pearson Education, Inc. Publishing as Prentice Hall</a:t>
            </a:r>
          </a:p>
        </p:txBody>
      </p:sp>
      <p:sp>
        <p:nvSpPr>
          <p:cNvPr id="6" name="Slide Number Placeholder 5"/>
          <p:cNvSpPr>
            <a:spLocks noGrp="1"/>
          </p:cNvSpPr>
          <p:nvPr>
            <p:ph type="sldNum" sz="quarter" idx="4"/>
          </p:nvPr>
        </p:nvSpPr>
        <p:spPr bwMode="gray">
          <a:xfrm>
            <a:off x="511175" y="787400"/>
            <a:ext cx="585788" cy="365125"/>
          </a:xfrm>
          <a:prstGeom prst="rect">
            <a:avLst/>
          </a:prstGeom>
        </p:spPr>
        <p:txBody>
          <a:bodyPr vert="horz" lIns="91440" tIns="45720" rIns="91440" bIns="45720" rtlCol="0" anchor="ctr"/>
          <a:lstStyle>
            <a:lvl1pPr algn="r">
              <a:defRPr sz="2000">
                <a:solidFill>
                  <a:srgbClr val="FEFFFF"/>
                </a:solidFill>
              </a:defRPr>
            </a:lvl1pPr>
          </a:lstStyle>
          <a:p>
            <a:pPr>
              <a:defRPr/>
            </a:pPr>
            <a:fld id="{4D9478DB-4F32-4B0B-A350-4156F84C582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Lst>
  <p:hf hdr="0" dt="0"/>
  <p:txStyles>
    <p:title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ctrTitle"/>
          </p:nvPr>
        </p:nvSpPr>
        <p:spPr>
          <a:xfrm>
            <a:off x="1943100" y="2514600"/>
            <a:ext cx="6599238" cy="2262188"/>
          </a:xfrm>
        </p:spPr>
        <p:txBody>
          <a:bodyPr/>
          <a:lstStyle/>
          <a:p>
            <a:pPr eaLnBrk="1" hangingPunct="1"/>
            <a:r>
              <a:rPr lang="en-US" altLang="en-US" dirty="0" smtClean="0"/>
              <a:t>Chapter 4</a:t>
            </a:r>
          </a:p>
        </p:txBody>
      </p:sp>
      <p:sp>
        <p:nvSpPr>
          <p:cNvPr id="11267" name="Subtitle 4"/>
          <p:cNvSpPr>
            <a:spLocks noGrp="1"/>
          </p:cNvSpPr>
          <p:nvPr>
            <p:ph type="subTitle" idx="1"/>
          </p:nvPr>
        </p:nvSpPr>
        <p:spPr>
          <a:xfrm>
            <a:off x="1943100" y="4776788"/>
            <a:ext cx="6599238" cy="1127125"/>
          </a:xfrm>
        </p:spPr>
        <p:txBody>
          <a:bodyPr rtlCol="0">
            <a:normAutofit/>
          </a:bodyPr>
          <a:lstStyle/>
          <a:p>
            <a:pPr eaLnBrk="1" fontAlgn="auto" hangingPunct="1">
              <a:spcAft>
                <a:spcPts val="0"/>
              </a:spcAft>
              <a:defRPr/>
            </a:pPr>
            <a:r>
              <a:rPr lang="en-US" dirty="0"/>
              <a:t>Understanding </a:t>
            </a:r>
            <a:r>
              <a:rPr lang="en-US" dirty="0" smtClean="0"/>
              <a:t>Services </a:t>
            </a:r>
            <a:r>
              <a:rPr lang="en-US" dirty="0"/>
              <a:t>and Applications </a:t>
            </a:r>
            <a:r>
              <a:rPr lang="en-US" dirty="0" smtClean="0"/>
              <a:t>by </a:t>
            </a:r>
            <a:r>
              <a:rPr lang="en-US" dirty="0"/>
              <a:t>Type</a:t>
            </a:r>
            <a:endParaRPr lang="en-US"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Silos</a:t>
            </a:r>
            <a:endParaRPr lang="en-US" dirty="0"/>
          </a:p>
        </p:txBody>
      </p:sp>
      <p:sp>
        <p:nvSpPr>
          <p:cNvPr id="3" name="Content Placeholder 2"/>
          <p:cNvSpPr>
            <a:spLocks noGrp="1"/>
          </p:cNvSpPr>
          <p:nvPr>
            <p:ph idx="1"/>
          </p:nvPr>
        </p:nvSpPr>
        <p:spPr/>
        <p:txBody>
          <a:bodyPr/>
          <a:lstStyle/>
          <a:p>
            <a:endParaRPr lang="en-US"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2415" y="1905000"/>
            <a:ext cx="6699299" cy="4006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4069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Silos</a:t>
            </a:r>
            <a:endParaRPr lang="en-US" dirty="0"/>
          </a:p>
        </p:txBody>
      </p:sp>
      <p:sp>
        <p:nvSpPr>
          <p:cNvPr id="3" name="Content Placeholder 2"/>
          <p:cNvSpPr>
            <a:spLocks noGrp="1"/>
          </p:cNvSpPr>
          <p:nvPr>
            <p:ph idx="1"/>
          </p:nvPr>
        </p:nvSpPr>
        <p:spPr>
          <a:xfrm>
            <a:off x="1752600" y="1676400"/>
            <a:ext cx="7086600" cy="4495800"/>
          </a:xfrm>
        </p:spPr>
        <p:txBody>
          <a:bodyPr/>
          <a:lstStyle/>
          <a:p>
            <a:pPr algn="just">
              <a:lnSpc>
                <a:spcPct val="150000"/>
              </a:lnSpc>
            </a:pPr>
            <a:r>
              <a:rPr lang="en-US" dirty="0"/>
              <a:t>When a cloud computing infrastructure isolates user clouds from each other so the management system is incapable of interoperating with other private clouds, it creates an information silo, or simply a </a:t>
            </a:r>
            <a:r>
              <a:rPr lang="en-US" dirty="0" smtClean="0"/>
              <a:t>silo.</a:t>
            </a:r>
          </a:p>
          <a:p>
            <a:pPr algn="just">
              <a:lnSpc>
                <a:spcPct val="150000"/>
              </a:lnSpc>
            </a:pPr>
            <a:r>
              <a:rPr lang="en-US" dirty="0"/>
              <a:t>Silos are the cloud computing equivalent of compute islands: They are processing domains that are sealed off from the outside</a:t>
            </a:r>
            <a:r>
              <a:rPr lang="en-US" dirty="0" smtClean="0"/>
              <a:t>.</a:t>
            </a:r>
          </a:p>
          <a:p>
            <a:pPr algn="just">
              <a:lnSpc>
                <a:spcPct val="150000"/>
              </a:lnSpc>
            </a:pPr>
            <a:r>
              <a:rPr lang="en-US" dirty="0"/>
              <a:t>Silos just aren't as flexible as open systems and are subject to vendor lock-in.</a:t>
            </a:r>
          </a:p>
        </p:txBody>
      </p:sp>
    </p:spTree>
    <p:extLst>
      <p:ext uri="{BB962C8B-B14F-4D97-AF65-F5344CB8AC3E}">
        <p14:creationId xmlns:p14="http://schemas.microsoft.com/office/powerpoint/2010/main" val="2881152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Platform as a Service (</a:t>
            </a:r>
            <a:r>
              <a:rPr lang="en-US" dirty="0" err="1"/>
              <a:t>PaaS</a:t>
            </a:r>
            <a:r>
              <a:rPr lang="en-US" dirty="0"/>
              <a:t>)</a:t>
            </a:r>
          </a:p>
        </p:txBody>
      </p:sp>
      <p:sp>
        <p:nvSpPr>
          <p:cNvPr id="3" name="Content Placeholder 2"/>
          <p:cNvSpPr>
            <a:spLocks noGrp="1"/>
          </p:cNvSpPr>
          <p:nvPr>
            <p:ph idx="1"/>
          </p:nvPr>
        </p:nvSpPr>
        <p:spPr>
          <a:xfrm>
            <a:off x="1467900" y="1905000"/>
            <a:ext cx="7543800" cy="2286000"/>
          </a:xfrm>
        </p:spPr>
        <p:txBody>
          <a:bodyPr>
            <a:noAutofit/>
          </a:bodyPr>
          <a:lstStyle/>
          <a:p>
            <a:pPr marL="0" indent="0" algn="just">
              <a:lnSpc>
                <a:spcPct val="150000"/>
              </a:lnSpc>
              <a:buNone/>
            </a:pPr>
            <a:r>
              <a:rPr lang="en-US" dirty="0"/>
              <a:t>The Platform as a Service model describes a software environment in which a developer can create customized solutions within the context of the development tools that the platform provides. Platforms can be based on specific types of development languages, application frameworks, or other constructs.</a:t>
            </a:r>
            <a:br>
              <a:rPr lang="en-US" dirty="0"/>
            </a:b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160520"/>
            <a:ext cx="3581400" cy="261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7212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2133600" y="1905000"/>
            <a:ext cx="6705600" cy="2971800"/>
          </a:xfrm>
        </p:spPr>
        <p:txBody>
          <a:bodyPr/>
          <a:lstStyle/>
          <a:p>
            <a:pPr algn="just">
              <a:lnSpc>
                <a:spcPct val="150000"/>
              </a:lnSpc>
            </a:pPr>
            <a:r>
              <a:rPr lang="en-US" dirty="0"/>
              <a:t>The one example that is most quoted as a </a:t>
            </a:r>
            <a:r>
              <a:rPr lang="en-US" dirty="0" err="1"/>
              <a:t>PaaS</a:t>
            </a:r>
            <a:r>
              <a:rPr lang="en-US" dirty="0"/>
              <a:t> offering is Google's App Engine platform. Developers program against the App Engine using Google's published APIs. The tools for working within the development framework, as well as the structure of the file system and data stores, are defined by Google.</a:t>
            </a:r>
            <a:br>
              <a:rPr lang="en-US" dirty="0"/>
            </a:br>
            <a:endParaRPr lang="en-US" dirty="0"/>
          </a:p>
        </p:txBody>
      </p:sp>
    </p:spTree>
    <p:extLst>
      <p:ext uri="{BB962C8B-B14F-4D97-AF65-F5344CB8AC3E}">
        <p14:creationId xmlns:p14="http://schemas.microsoft.com/office/powerpoint/2010/main" val="614280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2415" y="1644022"/>
            <a:ext cx="6896785" cy="4528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3426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1752600" y="1905000"/>
            <a:ext cx="7239000" cy="3777622"/>
          </a:xfrm>
        </p:spPr>
        <p:txBody>
          <a:bodyPr/>
          <a:lstStyle/>
          <a:p>
            <a:pPr algn="just">
              <a:lnSpc>
                <a:spcPct val="150000"/>
              </a:lnSpc>
            </a:pPr>
            <a:r>
              <a:rPr lang="en-US" dirty="0"/>
              <a:t>The difficulty with </a:t>
            </a:r>
            <a:r>
              <a:rPr lang="en-US" dirty="0" err="1"/>
              <a:t>PaaS</a:t>
            </a:r>
            <a:r>
              <a:rPr lang="en-US" dirty="0"/>
              <a:t> is that it locks the developer (and the customer) into a solution that is</a:t>
            </a:r>
            <a:br>
              <a:rPr lang="en-US" dirty="0"/>
            </a:br>
            <a:r>
              <a:rPr lang="en-US" dirty="0"/>
              <a:t>dependent upon the platform vendor. An application written in Python against Google's API using the Google App Engine is likely to work only in that environment. There is considerable vendor lock-in associated with a </a:t>
            </a:r>
            <a:r>
              <a:rPr lang="en-US" dirty="0" err="1"/>
              <a:t>PaaS</a:t>
            </a:r>
            <a:r>
              <a:rPr lang="en-US" dirty="0"/>
              <a:t> solution.</a:t>
            </a:r>
            <a:br>
              <a:rPr lang="en-US" dirty="0"/>
            </a:br>
            <a:endParaRPr lang="en-US" dirty="0"/>
          </a:p>
        </p:txBody>
      </p:sp>
    </p:spTree>
    <p:extLst>
      <p:ext uri="{BB962C8B-B14F-4D97-AF65-F5344CB8AC3E}">
        <p14:creationId xmlns:p14="http://schemas.microsoft.com/office/powerpoint/2010/main" val="3185541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Software as a Service (</a:t>
            </a:r>
            <a:r>
              <a:rPr lang="en-US" dirty="0" err="1"/>
              <a:t>SaaS</a:t>
            </a:r>
            <a:r>
              <a:rPr lang="en-US" dirty="0"/>
              <a:t>)</a:t>
            </a:r>
          </a:p>
        </p:txBody>
      </p:sp>
      <p:sp>
        <p:nvSpPr>
          <p:cNvPr id="3" name="Content Placeholder 2"/>
          <p:cNvSpPr>
            <a:spLocks noGrp="1"/>
          </p:cNvSpPr>
          <p:nvPr>
            <p:ph idx="1"/>
          </p:nvPr>
        </p:nvSpPr>
        <p:spPr>
          <a:xfrm>
            <a:off x="1942415" y="2133600"/>
            <a:ext cx="6896785" cy="3777622"/>
          </a:xfrm>
        </p:spPr>
        <p:txBody>
          <a:bodyPr/>
          <a:lstStyle/>
          <a:p>
            <a:pPr algn="just">
              <a:lnSpc>
                <a:spcPct val="150000"/>
              </a:lnSpc>
            </a:pPr>
            <a:r>
              <a:rPr lang="en-US" dirty="0"/>
              <a:t>The most complete cloud computing service model is one in which the computing hardware and software, as well as the solution itself, are provided by a vendor as a complete service offering. It is referred to as the Software as a Service (</a:t>
            </a:r>
            <a:r>
              <a:rPr lang="en-US" dirty="0" err="1"/>
              <a:t>SaaS</a:t>
            </a:r>
            <a:r>
              <a:rPr lang="en-US" dirty="0"/>
              <a:t>) model. </a:t>
            </a:r>
            <a:r>
              <a:rPr lang="en-US" dirty="0" err="1"/>
              <a:t>SaaS</a:t>
            </a:r>
            <a:r>
              <a:rPr lang="en-US" dirty="0"/>
              <a:t> provides the complete infrastructure, software, and solution stack as the service offering.</a:t>
            </a:r>
          </a:p>
        </p:txBody>
      </p:sp>
    </p:spTree>
    <p:extLst>
      <p:ext uri="{BB962C8B-B14F-4D97-AF65-F5344CB8AC3E}">
        <p14:creationId xmlns:p14="http://schemas.microsoft.com/office/powerpoint/2010/main" val="5679331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09600"/>
            <a:ext cx="6781800" cy="1600200"/>
          </a:xfrm>
        </p:spPr>
        <p:txBody>
          <a:bodyPr/>
          <a:lstStyle/>
          <a:p>
            <a:r>
              <a:rPr lang="en-US" dirty="0" smtClean="0"/>
              <a:t>Examples of </a:t>
            </a:r>
            <a:r>
              <a:rPr lang="en-US" dirty="0" err="1" smtClean="0"/>
              <a:t>SaaS</a:t>
            </a:r>
            <a:endParaRPr lang="en-US" dirty="0"/>
          </a:p>
        </p:txBody>
      </p:sp>
      <p:sp>
        <p:nvSpPr>
          <p:cNvPr id="3" name="Content Placeholder 2"/>
          <p:cNvSpPr>
            <a:spLocks noGrp="1"/>
          </p:cNvSpPr>
          <p:nvPr>
            <p:ph idx="1"/>
          </p:nvPr>
        </p:nvSpPr>
        <p:spPr>
          <a:xfrm>
            <a:off x="2209800" y="1409700"/>
            <a:ext cx="5791200" cy="1790700"/>
          </a:xfrm>
        </p:spPr>
        <p:txBody>
          <a:bodyPr/>
          <a:lstStyle/>
          <a:p>
            <a:r>
              <a:rPr lang="en-US" dirty="0"/>
              <a:t>Examples of </a:t>
            </a:r>
            <a:r>
              <a:rPr lang="en-US" dirty="0" err="1"/>
              <a:t>SaaS</a:t>
            </a:r>
            <a:r>
              <a:rPr lang="en-US" dirty="0"/>
              <a:t> software for end-users </a:t>
            </a:r>
            <a:r>
              <a:rPr lang="en-US" dirty="0" smtClean="0"/>
              <a:t>are:</a:t>
            </a:r>
          </a:p>
          <a:p>
            <a:pPr marL="0" indent="0">
              <a:buNone/>
            </a:pPr>
            <a:r>
              <a:rPr lang="en-US" dirty="0"/>
              <a:t>	-</a:t>
            </a:r>
            <a:r>
              <a:rPr lang="en-US" dirty="0" smtClean="0"/>
              <a:t> </a:t>
            </a:r>
            <a:r>
              <a:rPr lang="en-US" dirty="0"/>
              <a:t>Google Gmail and </a:t>
            </a:r>
            <a:r>
              <a:rPr lang="en-US" dirty="0" smtClean="0"/>
              <a:t>Calendar</a:t>
            </a:r>
          </a:p>
          <a:p>
            <a:pPr marL="0" indent="0">
              <a:buNone/>
            </a:pPr>
            <a:r>
              <a:rPr lang="en-US" dirty="0"/>
              <a:t>	</a:t>
            </a:r>
            <a:r>
              <a:rPr lang="en-US" dirty="0" smtClean="0"/>
              <a:t>-QuickBooks online</a:t>
            </a:r>
          </a:p>
          <a:p>
            <a:pPr marL="0" indent="0">
              <a:buNone/>
            </a:pPr>
            <a:r>
              <a:rPr lang="en-US" dirty="0"/>
              <a:t>	</a:t>
            </a:r>
            <a:r>
              <a:rPr lang="en-US" dirty="0" smtClean="0"/>
              <a:t>- </a:t>
            </a:r>
            <a:r>
              <a:rPr lang="en-US" dirty="0" err="1"/>
              <a:t>Zoho</a:t>
            </a:r>
            <a:r>
              <a:rPr lang="en-US" dirty="0"/>
              <a:t> Office Suite etc.</a:t>
            </a:r>
          </a:p>
        </p:txBody>
      </p:sp>
      <p:pic>
        <p:nvPicPr>
          <p:cNvPr id="5122" name="Picture 2" descr="Kết quả hình ảnh cho gmail and calend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520" y="3169920"/>
            <a:ext cx="4419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ết quả hình ảnh cho zoho office 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343400"/>
            <a:ext cx="44196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43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1942415" y="2133600"/>
            <a:ext cx="7049185" cy="4114800"/>
          </a:xfrm>
        </p:spPr>
        <p:txBody>
          <a:bodyPr/>
          <a:lstStyle/>
          <a:p>
            <a:pPr algn="just">
              <a:lnSpc>
                <a:spcPct val="150000"/>
              </a:lnSpc>
            </a:pPr>
            <a:r>
              <a:rPr lang="en-US" dirty="0"/>
              <a:t>However, many other </a:t>
            </a:r>
            <a:r>
              <a:rPr lang="en-US" dirty="0" err="1"/>
              <a:t>SaaS</a:t>
            </a:r>
            <a:r>
              <a:rPr lang="en-US" dirty="0"/>
              <a:t> solutions expose Application Programming Interfaces (API) to developers to allow them to create custom composite </a:t>
            </a:r>
            <a:r>
              <a:rPr lang="en-US" dirty="0" err="1"/>
              <a:t>applications.These</a:t>
            </a:r>
            <a:r>
              <a:rPr lang="en-US" dirty="0"/>
              <a:t> APIs may alter the security model used, the data schema, workflow characteristics, and other fundamental features of the service's expression as experienced by the user. Examples of an </a:t>
            </a:r>
            <a:r>
              <a:rPr lang="en-US" dirty="0" err="1"/>
              <a:t>SaaS</a:t>
            </a:r>
            <a:r>
              <a:rPr lang="en-US" dirty="0"/>
              <a:t> platform with an exposed API are Salesforce.com and Quicken.com. So </a:t>
            </a:r>
            <a:r>
              <a:rPr lang="en-US" dirty="0" err="1"/>
              <a:t>SaaS</a:t>
            </a:r>
            <a:r>
              <a:rPr lang="en-US" dirty="0"/>
              <a:t> does not necessarily mean that the software is static or monolithic. </a:t>
            </a:r>
          </a:p>
        </p:txBody>
      </p:sp>
    </p:spTree>
    <p:extLst>
      <p:ext uri="{BB962C8B-B14F-4D97-AF65-F5344CB8AC3E}">
        <p14:creationId xmlns:p14="http://schemas.microsoft.com/office/powerpoint/2010/main" val="2000751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609600"/>
            <a:ext cx="6589199" cy="762000"/>
          </a:xfrm>
        </p:spPr>
        <p:txBody>
          <a:bodyPr>
            <a:normAutofit/>
          </a:bodyPr>
          <a:lstStyle/>
          <a:p>
            <a:r>
              <a:rPr lang="en-US" dirty="0" smtClean="0"/>
              <a:t>SaaS </a:t>
            </a:r>
            <a:r>
              <a:rPr lang="en-US" dirty="0" smtClean="0"/>
              <a:t>characteristics</a:t>
            </a:r>
            <a:endParaRPr lang="en-US" dirty="0"/>
          </a:p>
        </p:txBody>
      </p:sp>
      <p:sp>
        <p:nvSpPr>
          <p:cNvPr id="5" name="TextBox 4"/>
          <p:cNvSpPr txBox="1"/>
          <p:nvPr/>
        </p:nvSpPr>
        <p:spPr>
          <a:xfrm>
            <a:off x="1359118" y="1447800"/>
            <a:ext cx="7556281" cy="5078313"/>
          </a:xfrm>
          <a:prstGeom prst="rect">
            <a:avLst/>
          </a:prstGeom>
          <a:noFill/>
        </p:spPr>
        <p:txBody>
          <a:bodyPr wrap="square" rtlCol="0">
            <a:spAutoFit/>
          </a:bodyPr>
          <a:lstStyle/>
          <a:p>
            <a:pPr marL="342900" indent="-342900">
              <a:lnSpc>
                <a:spcPct val="150000"/>
              </a:lnSpc>
              <a:buFont typeface="+mj-lt"/>
              <a:buAutoNum type="arabicPeriod"/>
            </a:pPr>
            <a:r>
              <a:rPr lang="en-US" dirty="0">
                <a:latin typeface="+mn-lt"/>
                <a:cs typeface="+mn-cs"/>
              </a:rPr>
              <a:t>The </a:t>
            </a:r>
            <a:r>
              <a:rPr lang="en-US" dirty="0">
                <a:latin typeface="+mn-lt"/>
                <a:cs typeface="+mn-cs"/>
              </a:rPr>
              <a:t>software is available over the Internet globally through a browser on demand</a:t>
            </a:r>
            <a:r>
              <a:rPr lang="en-US" dirty="0">
                <a:latin typeface="+mn-lt"/>
                <a:cs typeface="+mn-cs"/>
              </a:rPr>
              <a:t>.</a:t>
            </a:r>
          </a:p>
          <a:p>
            <a:pPr marL="342900" indent="-342900">
              <a:lnSpc>
                <a:spcPct val="150000"/>
              </a:lnSpc>
              <a:buFont typeface="+mj-lt"/>
              <a:buAutoNum type="arabicPeriod"/>
            </a:pPr>
            <a:r>
              <a:rPr lang="en-US" dirty="0">
                <a:latin typeface="+mn-lt"/>
                <a:cs typeface="+mn-cs"/>
              </a:rPr>
              <a:t>The typical license is subscription-based or usage-based and is billed on a recurring basis.</a:t>
            </a:r>
            <a:br>
              <a:rPr lang="en-US" dirty="0">
                <a:latin typeface="+mn-lt"/>
                <a:cs typeface="+mn-cs"/>
              </a:rPr>
            </a:br>
            <a:r>
              <a:rPr lang="en-US" dirty="0">
                <a:latin typeface="+mn-lt"/>
                <a:cs typeface="+mn-cs"/>
              </a:rPr>
              <a:t>In a small number of cases a flat fee may be changed, often coupled with a maintenance fee. </a:t>
            </a:r>
            <a:endParaRPr lang="en-US" dirty="0">
              <a:latin typeface="+mn-lt"/>
              <a:cs typeface="+mn-cs"/>
            </a:endParaRPr>
          </a:p>
          <a:p>
            <a:pPr marL="342900" indent="-342900">
              <a:lnSpc>
                <a:spcPct val="150000"/>
              </a:lnSpc>
              <a:buFont typeface="+mj-lt"/>
              <a:buAutoNum type="arabicPeriod"/>
            </a:pPr>
            <a:r>
              <a:rPr lang="en-US" dirty="0">
                <a:latin typeface="+mn-lt"/>
                <a:cs typeface="+mn-cs"/>
              </a:rPr>
              <a:t> The software and the service are monitored and maintained by the vendor, regardless of where all the different software components are running</a:t>
            </a:r>
            <a:r>
              <a:rPr lang="en-US" dirty="0" smtClean="0">
                <a:latin typeface="+mn-lt"/>
                <a:cs typeface="+mn-cs"/>
              </a:rPr>
              <a:t>. There </a:t>
            </a:r>
            <a:r>
              <a:rPr lang="en-US" dirty="0">
                <a:latin typeface="+mn-lt"/>
                <a:cs typeface="+mn-cs"/>
              </a:rPr>
              <a:t>may be executable client-side code, but the user isn't responsible for maintaining that code or its interaction with the </a:t>
            </a:r>
            <a:r>
              <a:rPr lang="en-US" dirty="0">
                <a:latin typeface="+mn-lt"/>
                <a:cs typeface="+mn-cs"/>
              </a:rPr>
              <a:t>service</a:t>
            </a:r>
            <a:r>
              <a:rPr lang="en-US" dirty="0" smtClean="0">
                <a:latin typeface="+mn-lt"/>
                <a:cs typeface="+mn-cs"/>
              </a:rPr>
              <a:t>.</a:t>
            </a:r>
            <a:r>
              <a:rPr lang="en-US" dirty="0">
                <a:latin typeface="+mn-lt"/>
                <a:cs typeface="+mn-cs"/>
              </a:rPr>
              <a:t/>
            </a:r>
            <a:br>
              <a:rPr lang="en-US" dirty="0">
                <a:latin typeface="+mn-lt"/>
                <a:cs typeface="+mn-cs"/>
              </a:rPr>
            </a:br>
            <a:endParaRPr lang="en-US" dirty="0">
              <a:latin typeface="+mn-lt"/>
              <a:cs typeface="+mn-cs"/>
            </a:endParaRPr>
          </a:p>
        </p:txBody>
      </p:sp>
    </p:spTree>
    <p:extLst>
      <p:ext uri="{BB962C8B-B14F-4D97-AF65-F5344CB8AC3E}">
        <p14:creationId xmlns:p14="http://schemas.microsoft.com/office/powerpoint/2010/main" val="2127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944688" y="623888"/>
            <a:ext cx="6589712" cy="1281112"/>
          </a:xfrm>
        </p:spPr>
        <p:txBody>
          <a:bodyPr/>
          <a:lstStyle/>
          <a:p>
            <a:pPr eaLnBrk="1" hangingPunct="1"/>
            <a:r>
              <a:rPr lang="en-US" altLang="en-US" dirty="0" smtClean="0"/>
              <a:t>Learning Objectives</a:t>
            </a:r>
          </a:p>
        </p:txBody>
      </p:sp>
      <p:sp>
        <p:nvSpPr>
          <p:cNvPr id="21507" name="Content Placeholder 2"/>
          <p:cNvSpPr>
            <a:spLocks noGrp="1"/>
          </p:cNvSpPr>
          <p:nvPr>
            <p:ph idx="1"/>
          </p:nvPr>
        </p:nvSpPr>
        <p:spPr>
          <a:xfrm>
            <a:off x="1943100" y="1752600"/>
            <a:ext cx="6591300" cy="4159250"/>
          </a:xfrm>
        </p:spPr>
        <p:txBody>
          <a:bodyPr/>
          <a:lstStyle/>
          <a:p>
            <a:pPr marL="514350" indent="-514350" eaLnBrk="1" hangingPunct="1">
              <a:lnSpc>
                <a:spcPct val="150000"/>
              </a:lnSpc>
              <a:buFont typeface="Calibri" panose="020F0502020204030204" pitchFamily="34" charset="0"/>
              <a:buAutoNum type="arabicPeriod"/>
            </a:pPr>
            <a:r>
              <a:rPr lang="en-US" altLang="en-US" dirty="0"/>
              <a:t>Learning about different service types </a:t>
            </a:r>
          </a:p>
          <a:p>
            <a:pPr marL="514350" indent="-514350" eaLnBrk="1" hangingPunct="1">
              <a:lnSpc>
                <a:spcPct val="150000"/>
              </a:lnSpc>
              <a:buFont typeface="Calibri" panose="020F0502020204030204" pitchFamily="34" charset="0"/>
              <a:buAutoNum type="arabicPeriod"/>
            </a:pPr>
            <a:r>
              <a:rPr lang="en-US" altLang="en-US" dirty="0"/>
              <a:t>Creating clouds with Infrastructure as a Service </a:t>
            </a:r>
          </a:p>
          <a:p>
            <a:pPr marL="514350" indent="-514350" eaLnBrk="1" hangingPunct="1">
              <a:lnSpc>
                <a:spcPct val="150000"/>
              </a:lnSpc>
              <a:buFont typeface="Calibri" panose="020F0502020204030204" pitchFamily="34" charset="0"/>
              <a:buAutoNum type="arabicPeriod"/>
            </a:pPr>
            <a:r>
              <a:rPr lang="en-US" altLang="en-US" dirty="0"/>
              <a:t>Working with Software as a Service </a:t>
            </a:r>
          </a:p>
          <a:p>
            <a:pPr marL="514350" indent="-514350" eaLnBrk="1" hangingPunct="1">
              <a:lnSpc>
                <a:spcPct val="150000"/>
              </a:lnSpc>
              <a:buFont typeface="Calibri" panose="020F0502020204030204" pitchFamily="34" charset="0"/>
              <a:buAutoNum type="arabicPeriod"/>
            </a:pPr>
            <a:r>
              <a:rPr lang="en-US" altLang="en-US" dirty="0"/>
              <a:t>Developing applications on a Platform as a Service </a:t>
            </a:r>
          </a:p>
          <a:p>
            <a:pPr marL="514350" indent="-514350" eaLnBrk="1" hangingPunct="1">
              <a:lnSpc>
                <a:spcPct val="150000"/>
              </a:lnSpc>
              <a:buFont typeface="Calibri" panose="020F0502020204030204" pitchFamily="34" charset="0"/>
              <a:buAutoNum type="arabicPeriod"/>
            </a:pPr>
            <a:r>
              <a:rPr lang="en-US" altLang="en-US" dirty="0"/>
              <a:t>Securing cloud transactions with Identity as a Service</a:t>
            </a:r>
            <a:endParaRPr lang="en-US" altLang="en-US" dirty="0" smtClean="0"/>
          </a:p>
        </p:txBody>
      </p:sp>
      <p:sp>
        <p:nvSpPr>
          <p:cNvPr id="5" name="Footer Placeholder 4"/>
          <p:cNvSpPr>
            <a:spLocks noGrp="1"/>
          </p:cNvSpPr>
          <p:nvPr>
            <p:ph type="ftr" sz="quarter" idx="11"/>
          </p:nvPr>
        </p:nvSpPr>
        <p:spPr/>
        <p:txBody>
          <a:bodyPr/>
          <a:lstStyle/>
          <a:p>
            <a:pPr fontAlgn="auto">
              <a:spcBef>
                <a:spcPts val="0"/>
              </a:spcBef>
              <a:spcAft>
                <a:spcPts val="0"/>
              </a:spcAft>
              <a:defRPr/>
            </a:pPr>
            <a:r>
              <a:rPr lang="en-US">
                <a:solidFill>
                  <a:schemeClr val="tx2">
                    <a:shade val="90000"/>
                  </a:schemeClr>
                </a:solidFill>
                <a:latin typeface="+mn-lt"/>
                <a:cs typeface="+mn-cs"/>
              </a:rPr>
              <a:t>Copyright © 2016 FPT University</a:t>
            </a:r>
            <a:endParaRPr lang="es-ES">
              <a:solidFill>
                <a:schemeClr val="tx2">
                  <a:shade val="90000"/>
                </a:schemeClr>
              </a:solidFill>
              <a:latin typeface="+mn-lt"/>
              <a:cs typeface="+mn-cs"/>
            </a:endParaRPr>
          </a:p>
        </p:txBody>
      </p:sp>
      <p:sp>
        <p:nvSpPr>
          <p:cNvPr id="215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en-US" smtClean="0">
                <a:solidFill>
                  <a:schemeClr val="bg1"/>
                </a:solidFill>
                <a:latin typeface="Arial" panose="020B0604020202020204" pitchFamily="34" charset="0"/>
              </a:rPr>
              <a:t>1-</a:t>
            </a:r>
            <a:fld id="{212DAC9D-A599-409C-BE68-AE077E95BC36}" type="slidenum">
              <a:rPr lang="en-US" altLang="en-US" smtClean="0">
                <a:solidFill>
                  <a:schemeClr val="bg1"/>
                </a:solidFill>
                <a:latin typeface="Arial" panose="020B0604020202020204" pitchFamily="34" charset="0"/>
              </a:rPr>
              <a:pPr>
                <a:spcBef>
                  <a:spcPct val="0"/>
                </a:spcBef>
                <a:buClrTx/>
                <a:buFontTx/>
                <a:buNone/>
              </a:pPr>
              <a:t>1</a:t>
            </a:fld>
            <a:endParaRPr lang="en-US" altLang="en-US" smtClean="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609600"/>
            <a:ext cx="6589199" cy="762000"/>
          </a:xfrm>
        </p:spPr>
        <p:txBody>
          <a:bodyPr>
            <a:normAutofit/>
          </a:bodyPr>
          <a:lstStyle/>
          <a:p>
            <a:r>
              <a:rPr lang="en-US" dirty="0" smtClean="0"/>
              <a:t>SaaS </a:t>
            </a:r>
            <a:r>
              <a:rPr lang="en-US" dirty="0" smtClean="0"/>
              <a:t>characteristics</a:t>
            </a:r>
            <a:endParaRPr lang="en-US" dirty="0"/>
          </a:p>
        </p:txBody>
      </p:sp>
      <p:sp>
        <p:nvSpPr>
          <p:cNvPr id="5" name="TextBox 4"/>
          <p:cNvSpPr txBox="1"/>
          <p:nvPr/>
        </p:nvSpPr>
        <p:spPr>
          <a:xfrm>
            <a:off x="1447800" y="1386840"/>
            <a:ext cx="7528560" cy="5493812"/>
          </a:xfrm>
          <a:prstGeom prst="rect">
            <a:avLst/>
          </a:prstGeom>
          <a:noFill/>
        </p:spPr>
        <p:txBody>
          <a:bodyPr wrap="square" rtlCol="0">
            <a:spAutoFit/>
          </a:bodyPr>
          <a:lstStyle/>
          <a:p>
            <a:pPr marL="342900" indent="-342900">
              <a:lnSpc>
                <a:spcPct val="150000"/>
              </a:lnSpc>
              <a:buFont typeface="+mj-lt"/>
              <a:buAutoNum type="arabicPeriod" startAt="5"/>
            </a:pPr>
            <a:r>
              <a:rPr lang="en-US" dirty="0">
                <a:latin typeface="+mn-lt"/>
                <a:cs typeface="+mn-cs"/>
              </a:rPr>
              <a:t>Reduced distribution and maintenance costs and minimal end-user system costs generally make SaaS applications cheaper to use than their shrink-wrapped versions. </a:t>
            </a:r>
            <a:endParaRPr lang="en-US" dirty="0">
              <a:latin typeface="+mn-lt"/>
              <a:cs typeface="+mn-cs"/>
            </a:endParaRPr>
          </a:p>
          <a:p>
            <a:pPr marL="342900" indent="-342900">
              <a:lnSpc>
                <a:spcPct val="150000"/>
              </a:lnSpc>
              <a:buFont typeface="+mj-lt"/>
              <a:buAutoNum type="arabicPeriod" startAt="5"/>
            </a:pPr>
            <a:r>
              <a:rPr lang="en-US" dirty="0">
                <a:latin typeface="+mn-lt"/>
                <a:cs typeface="+mn-cs"/>
              </a:rPr>
              <a:t>Such </a:t>
            </a:r>
            <a:r>
              <a:rPr lang="en-US" dirty="0">
                <a:latin typeface="+mn-lt"/>
                <a:cs typeface="+mn-cs"/>
              </a:rPr>
              <a:t>applications feature automated upgrades, updates, and patch management and much faster rollout of changes.</a:t>
            </a:r>
          </a:p>
          <a:p>
            <a:pPr marL="342900" indent="-342900">
              <a:lnSpc>
                <a:spcPct val="150000"/>
              </a:lnSpc>
              <a:buFont typeface="+mj-lt"/>
              <a:buAutoNum type="arabicPeriod" startAt="5"/>
            </a:pPr>
            <a:r>
              <a:rPr lang="en-US" dirty="0">
                <a:latin typeface="+mn-lt"/>
                <a:cs typeface="+mn-cs"/>
              </a:rPr>
              <a:t>SaaS applications often have a much lower barrier to entry than their locally installed competitors, a known recurring cost, and they scale on demand (a property of cloud computing in general).</a:t>
            </a:r>
          </a:p>
          <a:p>
            <a:pPr marL="342900" indent="-342900">
              <a:lnSpc>
                <a:spcPct val="150000"/>
              </a:lnSpc>
              <a:buFont typeface="+mj-lt"/>
              <a:buAutoNum type="arabicPeriod" startAt="5"/>
            </a:pPr>
            <a:r>
              <a:rPr lang="en-US" dirty="0">
                <a:latin typeface="+mn-lt"/>
                <a:cs typeface="+mn-cs"/>
              </a:rPr>
              <a:t>All users have the same version of the software so each user's software is compatible </a:t>
            </a:r>
            <a:r>
              <a:rPr lang="en-US" dirty="0" smtClean="0">
                <a:latin typeface="+mn-lt"/>
                <a:cs typeface="+mn-cs"/>
              </a:rPr>
              <a:t>with another's</a:t>
            </a:r>
            <a:r>
              <a:rPr lang="en-US" dirty="0">
                <a:latin typeface="+mn-lt"/>
                <a:cs typeface="+mn-cs"/>
              </a:rPr>
              <a:t>.</a:t>
            </a:r>
          </a:p>
          <a:p>
            <a:pPr marL="342900" indent="-342900">
              <a:lnSpc>
                <a:spcPct val="150000"/>
              </a:lnSpc>
              <a:buFont typeface="+mj-lt"/>
              <a:buAutoNum type="arabicPeriod" startAt="5"/>
            </a:pPr>
            <a:r>
              <a:rPr lang="en-US" dirty="0">
                <a:latin typeface="+mn-lt"/>
                <a:cs typeface="+mn-cs"/>
              </a:rPr>
              <a:t>SaaS supports multiple users and provides a shared data model through a </a:t>
            </a:r>
            <a:r>
              <a:rPr lang="en-US" dirty="0" smtClean="0">
                <a:latin typeface="+mn-lt"/>
                <a:cs typeface="+mn-cs"/>
              </a:rPr>
              <a:t>single-instance, multi-tenancy </a:t>
            </a:r>
            <a:r>
              <a:rPr lang="en-US" dirty="0">
                <a:latin typeface="+mn-lt"/>
                <a:cs typeface="+mn-cs"/>
              </a:rPr>
              <a:t>model.</a:t>
            </a:r>
          </a:p>
        </p:txBody>
      </p:sp>
    </p:spTree>
    <p:extLst>
      <p:ext uri="{BB962C8B-B14F-4D97-AF65-F5344CB8AC3E}">
        <p14:creationId xmlns:p14="http://schemas.microsoft.com/office/powerpoint/2010/main" val="303019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SaaS</a:t>
            </a:r>
            <a:r>
              <a:rPr lang="en-US" dirty="0"/>
              <a:t> and SOA</a:t>
            </a:r>
          </a:p>
        </p:txBody>
      </p:sp>
      <p:sp>
        <p:nvSpPr>
          <p:cNvPr id="3" name="Content Placeholder 2"/>
          <p:cNvSpPr>
            <a:spLocks noGrp="1"/>
          </p:cNvSpPr>
          <p:nvPr>
            <p:ph idx="1"/>
          </p:nvPr>
        </p:nvSpPr>
        <p:spPr>
          <a:xfrm>
            <a:off x="1942415" y="2133600"/>
            <a:ext cx="6972985" cy="3777622"/>
          </a:xfrm>
        </p:spPr>
        <p:txBody>
          <a:bodyPr/>
          <a:lstStyle/>
          <a:p>
            <a:pPr algn="just">
              <a:lnSpc>
                <a:spcPct val="150000"/>
              </a:lnSpc>
            </a:pPr>
            <a:r>
              <a:rPr lang="en-US" dirty="0"/>
              <a:t>A considerable amount of </a:t>
            </a:r>
            <a:r>
              <a:rPr lang="en-US" dirty="0" err="1"/>
              <a:t>SaaS</a:t>
            </a:r>
            <a:r>
              <a:rPr lang="en-US" dirty="0"/>
              <a:t> software is based on open source software. When open source software is used in a </a:t>
            </a:r>
            <a:r>
              <a:rPr lang="en-US" dirty="0" err="1"/>
              <a:t>SaaS</a:t>
            </a:r>
            <a:r>
              <a:rPr lang="en-US" dirty="0"/>
              <a:t>, you may hear it referred to as Open </a:t>
            </a:r>
            <a:r>
              <a:rPr lang="en-US" dirty="0" err="1"/>
              <a:t>SaaS</a:t>
            </a:r>
            <a:r>
              <a:rPr lang="en-US" dirty="0"/>
              <a:t>. The advantages of using open source software are that systems are much cheaper to deploy because you don't have to purchase the operating system or software, there is less vendor lock-in, and applications are more portable.</a:t>
            </a:r>
            <a:br>
              <a:rPr lang="en-US" dirty="0"/>
            </a:br>
            <a:endParaRPr lang="en-US" dirty="0"/>
          </a:p>
        </p:txBody>
      </p:sp>
    </p:spTree>
    <p:extLst>
      <p:ext uri="{BB962C8B-B14F-4D97-AF65-F5344CB8AC3E}">
        <p14:creationId xmlns:p14="http://schemas.microsoft.com/office/powerpoint/2010/main" val="2756440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dirty="0" err="1" smtClean="0"/>
              <a:t>SaaS</a:t>
            </a:r>
            <a:endParaRPr lang="en-US" dirty="0"/>
          </a:p>
        </p:txBody>
      </p:sp>
      <p:sp>
        <p:nvSpPr>
          <p:cNvPr id="3" name="Content Placeholder 2"/>
          <p:cNvSpPr>
            <a:spLocks noGrp="1"/>
          </p:cNvSpPr>
          <p:nvPr>
            <p:ph idx="1"/>
          </p:nvPr>
        </p:nvSpPr>
        <p:spPr>
          <a:xfrm>
            <a:off x="1942415" y="1447800"/>
            <a:ext cx="7049185" cy="5105400"/>
          </a:xfrm>
        </p:spPr>
        <p:txBody>
          <a:bodyPr>
            <a:normAutofit lnSpcReduction="10000"/>
          </a:bodyPr>
          <a:lstStyle/>
          <a:p>
            <a:pPr algn="just">
              <a:lnSpc>
                <a:spcPct val="150000"/>
              </a:lnSpc>
            </a:pPr>
            <a:r>
              <a:rPr lang="en-US" dirty="0"/>
              <a:t>The advantage that </a:t>
            </a:r>
            <a:r>
              <a:rPr lang="en-US" dirty="0" err="1"/>
              <a:t>SaaS</a:t>
            </a:r>
            <a:r>
              <a:rPr lang="en-US" dirty="0"/>
              <a:t> users find is that they are able to avoid both installing and maintaining the software, and therefore are able to free themselves from any complex requirements. The provider of the </a:t>
            </a:r>
            <a:r>
              <a:rPr lang="en-US" dirty="0" err="1"/>
              <a:t>SaaS</a:t>
            </a:r>
            <a:r>
              <a:rPr lang="en-US" dirty="0"/>
              <a:t> software must take care of the performance, availability, and security of the software due to the fact that the it is run on the servers of the provider. Using an architecture that is multitenant, one application can be delivered to literally millions of different users through Internet browsers. There’s no upfront licensing required by customers, and providers can enjoy a cost that is lower since they are maintaining a single application. The use of a public or private cloud can help </a:t>
            </a:r>
            <a:r>
              <a:rPr lang="en-US" dirty="0" err="1"/>
              <a:t>SaaS</a:t>
            </a:r>
            <a:r>
              <a:rPr lang="en-US" dirty="0"/>
              <a:t> providers to do this.</a:t>
            </a:r>
          </a:p>
          <a:p>
            <a:pPr algn="just">
              <a:lnSpc>
                <a:spcPct val="150000"/>
              </a:lnSpc>
            </a:pPr>
            <a:endParaRPr lang="en-US" dirty="0"/>
          </a:p>
        </p:txBody>
      </p:sp>
    </p:spTree>
    <p:extLst>
      <p:ext uri="{BB962C8B-B14F-4D97-AF65-F5344CB8AC3E}">
        <p14:creationId xmlns:p14="http://schemas.microsoft.com/office/powerpoint/2010/main" val="819274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Mashup</a:t>
            </a:r>
            <a:endParaRPr lang="en-US" dirty="0"/>
          </a:p>
        </p:txBody>
      </p:sp>
      <p:sp>
        <p:nvSpPr>
          <p:cNvPr id="3" name="Content Placeholder 2"/>
          <p:cNvSpPr>
            <a:spLocks noGrp="1"/>
          </p:cNvSpPr>
          <p:nvPr>
            <p:ph idx="1"/>
          </p:nvPr>
        </p:nvSpPr>
        <p:spPr>
          <a:xfrm>
            <a:off x="1753307" y="1752600"/>
            <a:ext cx="6972985" cy="3777622"/>
          </a:xfrm>
        </p:spPr>
        <p:txBody>
          <a:bodyPr/>
          <a:lstStyle/>
          <a:p>
            <a:pPr algn="just">
              <a:lnSpc>
                <a:spcPct val="150000"/>
              </a:lnSpc>
            </a:pPr>
            <a:r>
              <a:rPr lang="en-US" dirty="0"/>
              <a:t>The componentized nature of </a:t>
            </a:r>
            <a:r>
              <a:rPr lang="en-US" dirty="0" err="1"/>
              <a:t>SaaS</a:t>
            </a:r>
            <a:r>
              <a:rPr lang="en-US" dirty="0"/>
              <a:t> solutions enables many of these solutions to support a feature called </a:t>
            </a:r>
            <a:r>
              <a:rPr lang="en-US" dirty="0" err="1"/>
              <a:t>mashups</a:t>
            </a:r>
            <a:r>
              <a:rPr lang="en-US" dirty="0"/>
              <a:t>. A </a:t>
            </a:r>
            <a:r>
              <a:rPr lang="en-US" dirty="0" err="1"/>
              <a:t>mashup</a:t>
            </a:r>
            <a:r>
              <a:rPr lang="en-US" dirty="0"/>
              <a:t> is an application that can display a Web page that shows data and supports features from two or more sources. Annotating a map such as Google maps is an example of a </a:t>
            </a:r>
            <a:r>
              <a:rPr lang="en-US" dirty="0" err="1"/>
              <a:t>mashup</a:t>
            </a:r>
            <a:r>
              <a:rPr lang="en-US" dirty="0"/>
              <a:t>. </a:t>
            </a:r>
            <a:r>
              <a:rPr lang="en-US" dirty="0" err="1"/>
              <a:t>Mashups</a:t>
            </a:r>
            <a:r>
              <a:rPr lang="en-US" dirty="0"/>
              <a:t> are considered one of the premier examples of Web 2.0, and that is technology's ability to support social network systems. </a:t>
            </a:r>
          </a:p>
          <a:p>
            <a:pPr algn="just">
              <a:lnSpc>
                <a:spcPct val="150000"/>
              </a:lnSpc>
            </a:pPr>
            <a:endParaRPr lang="en-US" dirty="0"/>
          </a:p>
        </p:txBody>
      </p:sp>
    </p:spTree>
    <p:extLst>
      <p:ext uri="{BB962C8B-B14F-4D97-AF65-F5344CB8AC3E}">
        <p14:creationId xmlns:p14="http://schemas.microsoft.com/office/powerpoint/2010/main" val="107675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Mashup</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429000"/>
            <a:ext cx="32004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40400" y="1658907"/>
            <a:ext cx="2550599" cy="1131848"/>
          </a:xfrm>
          <a:prstGeom prst="rect">
            <a:avLst/>
          </a:prstGeom>
          <a:noFill/>
        </p:spPr>
        <p:txBody>
          <a:bodyPr wrap="square" rtlCol="0">
            <a:spAutoFit/>
          </a:bodyPr>
          <a:lstStyle/>
          <a:p>
            <a:pPr>
              <a:lnSpc>
                <a:spcPct val="150000"/>
              </a:lnSpc>
            </a:pPr>
            <a:r>
              <a:rPr lang="en-US" sz="2400" b="1" dirty="0" err="1" smtClean="0">
                <a:latin typeface="Century Gothic (Body)"/>
              </a:rPr>
              <a:t>GoogleMap</a:t>
            </a:r>
            <a:r>
              <a:rPr lang="en-US" sz="2400" b="1" dirty="0" smtClean="0">
                <a:latin typeface="Century Gothic (Body)"/>
              </a:rPr>
              <a:t> + </a:t>
            </a:r>
            <a:r>
              <a:rPr lang="en-US" sz="2400" b="1" dirty="0">
                <a:latin typeface="Century Gothic (Body)"/>
              </a:rPr>
              <a:t>Flickr’s API </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0571" y="3962400"/>
            <a:ext cx="4286250"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flipH="1">
            <a:off x="4495800" y="1676400"/>
            <a:ext cx="4343401" cy="2117183"/>
          </a:xfrm>
          <a:prstGeom prst="rect">
            <a:avLst/>
          </a:prstGeom>
          <a:noFill/>
        </p:spPr>
        <p:txBody>
          <a:bodyPr wrap="square" rtlCol="0">
            <a:spAutoFit/>
          </a:bodyPr>
          <a:lstStyle/>
          <a:p>
            <a:pPr algn="just">
              <a:lnSpc>
                <a:spcPct val="150000"/>
              </a:lnSpc>
            </a:pPr>
            <a:r>
              <a:rPr lang="en-US" dirty="0" err="1">
                <a:latin typeface="+mn-lt"/>
                <a:cs typeface="+mn-cs"/>
              </a:rPr>
              <a:t>Findbyclick</a:t>
            </a:r>
            <a:r>
              <a:rPr lang="en-US" dirty="0">
                <a:latin typeface="+mn-lt"/>
                <a:cs typeface="+mn-cs"/>
              </a:rPr>
              <a:t> offers a tool that combines Google Maps with various store locators, including Starbucks, Barnes &amp; Noble, Borders, and Tim Horton’s.</a:t>
            </a:r>
          </a:p>
        </p:txBody>
      </p:sp>
    </p:spTree>
    <p:extLst>
      <p:ext uri="{BB962C8B-B14F-4D97-AF65-F5344CB8AC3E}">
        <p14:creationId xmlns:p14="http://schemas.microsoft.com/office/powerpoint/2010/main" val="1672623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24110"/>
            <a:ext cx="7448961" cy="823690"/>
          </a:xfrm>
        </p:spPr>
        <p:txBody>
          <a:bodyPr>
            <a:normAutofit/>
          </a:bodyPr>
          <a:lstStyle/>
          <a:p>
            <a:r>
              <a:rPr lang="en-US" dirty="0"/>
              <a:t>Salesforce.com and CRM </a:t>
            </a:r>
            <a:r>
              <a:rPr lang="en-US" dirty="0" err="1"/>
              <a:t>SaaS</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175" y="1752601"/>
            <a:ext cx="7045786"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8131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Salesforce.com and CRM </a:t>
            </a:r>
            <a:r>
              <a:rPr lang="en-US" dirty="0" err="1"/>
              <a:t>SaaS</a:t>
            </a:r>
            <a:endParaRPr lang="en-US" dirty="0"/>
          </a:p>
        </p:txBody>
      </p:sp>
      <p:sp>
        <p:nvSpPr>
          <p:cNvPr id="3" name="Content Placeholder 2"/>
          <p:cNvSpPr>
            <a:spLocks noGrp="1"/>
          </p:cNvSpPr>
          <p:nvPr>
            <p:ph idx="1"/>
          </p:nvPr>
        </p:nvSpPr>
        <p:spPr>
          <a:xfrm>
            <a:off x="1942415" y="2133600"/>
            <a:ext cx="7049185" cy="3777622"/>
          </a:xfrm>
        </p:spPr>
        <p:txBody>
          <a:bodyPr/>
          <a:lstStyle/>
          <a:p>
            <a:pPr algn="just">
              <a:lnSpc>
                <a:spcPct val="150000"/>
              </a:lnSpc>
            </a:pPr>
            <a:r>
              <a:rPr lang="en-US" dirty="0"/>
              <a:t>Perhaps the best-known example of Software as a Service (</a:t>
            </a:r>
            <a:r>
              <a:rPr lang="en-US" dirty="0" err="1"/>
              <a:t>SaaS</a:t>
            </a:r>
            <a:r>
              <a:rPr lang="en-US" dirty="0"/>
              <a:t>) is the Customer </a:t>
            </a:r>
            <a:r>
              <a:rPr lang="en-US" dirty="0" smtClean="0"/>
              <a:t>Relationship Management </a:t>
            </a:r>
            <a:r>
              <a:rPr lang="en-US" dirty="0"/>
              <a:t>software offered by Salesforce.com whose solution offers sales, service, </a:t>
            </a:r>
            <a:r>
              <a:rPr lang="en-US" dirty="0" smtClean="0"/>
              <a:t>support, marketing</a:t>
            </a:r>
            <a:r>
              <a:rPr lang="en-US" dirty="0"/>
              <a:t>, content, analytical analysis, and even collaboration through a platform called </a:t>
            </a:r>
            <a:r>
              <a:rPr lang="en-US" dirty="0" smtClean="0"/>
              <a:t>Chatter. Salesforce.com </a:t>
            </a:r>
            <a:r>
              <a:rPr lang="en-US" dirty="0"/>
              <a:t>was founded in 1999 by a group of Oracle executives and early adopters of many of </a:t>
            </a:r>
            <a:r>
              <a:rPr lang="en-US" dirty="0" smtClean="0"/>
              <a:t>the technologies </a:t>
            </a:r>
            <a:r>
              <a:rPr lang="en-US" dirty="0"/>
              <a:t>that are becoming cloud computing staples.</a:t>
            </a:r>
          </a:p>
        </p:txBody>
      </p:sp>
    </p:spTree>
    <p:extLst>
      <p:ext uri="{BB962C8B-B14F-4D97-AF65-F5344CB8AC3E}">
        <p14:creationId xmlns:p14="http://schemas.microsoft.com/office/powerpoint/2010/main" val="3260763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Identity as a Service (</a:t>
            </a:r>
            <a:r>
              <a:rPr lang="en-US" dirty="0" err="1"/>
              <a:t>IDaaS</a:t>
            </a:r>
            <a:r>
              <a:rPr lang="en-US" dirty="0"/>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4600" y="2209800"/>
            <a:ext cx="7010400" cy="3505200"/>
          </a:xfrm>
        </p:spPr>
      </p:pic>
    </p:spTree>
    <p:extLst>
      <p:ext uri="{BB962C8B-B14F-4D97-AF65-F5344CB8AC3E}">
        <p14:creationId xmlns:p14="http://schemas.microsoft.com/office/powerpoint/2010/main" val="1978520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identity?</a:t>
            </a:r>
          </a:p>
        </p:txBody>
      </p:sp>
      <p:sp>
        <p:nvSpPr>
          <p:cNvPr id="3" name="Content Placeholder 2"/>
          <p:cNvSpPr>
            <a:spLocks noGrp="1"/>
          </p:cNvSpPr>
          <p:nvPr>
            <p:ph idx="1"/>
          </p:nvPr>
        </p:nvSpPr>
        <p:spPr>
          <a:xfrm>
            <a:off x="1942415" y="1905000"/>
            <a:ext cx="6896785" cy="4114800"/>
          </a:xfrm>
        </p:spPr>
        <p:txBody>
          <a:bodyPr>
            <a:normAutofit/>
          </a:bodyPr>
          <a:lstStyle/>
          <a:p>
            <a:pPr algn="just">
              <a:lnSpc>
                <a:spcPct val="150000"/>
              </a:lnSpc>
            </a:pPr>
            <a:r>
              <a:rPr lang="en-US" dirty="0"/>
              <a:t>An identity is a set of characteristics or traits that make something recognizable or known. In computer network systems, it is one's digital identity that most concerns us. A digital identity is those attributes and metadata of an object along with a set of relationships with other objects that makes an object identifiable. Not all objects are unique, but by definition a digital identity must be </a:t>
            </a:r>
            <a:r>
              <a:rPr lang="en-US" dirty="0" smtClean="0"/>
              <a:t>unique. </a:t>
            </a:r>
            <a:r>
              <a:rPr lang="en-US" dirty="0"/>
              <a:t>An identity must therefore have a context in which it exists.</a:t>
            </a:r>
          </a:p>
        </p:txBody>
      </p:sp>
    </p:spTree>
    <p:extLst>
      <p:ext uri="{BB962C8B-B14F-4D97-AF65-F5344CB8AC3E}">
        <p14:creationId xmlns:p14="http://schemas.microsoft.com/office/powerpoint/2010/main" val="2933131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a:t>
            </a:r>
            <a:endParaRPr lang="en-US" dirty="0"/>
          </a:p>
        </p:txBody>
      </p:sp>
      <p:sp>
        <p:nvSpPr>
          <p:cNvPr id="3" name="Content Placeholder 2"/>
          <p:cNvSpPr>
            <a:spLocks noGrp="1"/>
          </p:cNvSpPr>
          <p:nvPr>
            <p:ph idx="1"/>
          </p:nvPr>
        </p:nvSpPr>
        <p:spPr>
          <a:xfrm>
            <a:off x="1201200" y="1447800"/>
            <a:ext cx="8077200" cy="5410200"/>
          </a:xfrm>
        </p:spPr>
        <p:txBody>
          <a:bodyPr>
            <a:noAutofit/>
          </a:bodyPr>
          <a:lstStyle/>
          <a:p>
            <a:pPr>
              <a:lnSpc>
                <a:spcPct val="160000"/>
              </a:lnSpc>
            </a:pPr>
            <a:r>
              <a:rPr lang="en-US" dirty="0"/>
              <a:t>An identity can belong to a person and may include the following: </a:t>
            </a:r>
          </a:p>
          <a:p>
            <a:pPr>
              <a:lnSpc>
                <a:spcPct val="160000"/>
              </a:lnSpc>
            </a:pPr>
            <a:r>
              <a:rPr lang="en-US" dirty="0" smtClean="0"/>
              <a:t>  </a:t>
            </a:r>
            <a:r>
              <a:rPr lang="en-US" b="1" dirty="0" smtClean="0"/>
              <a:t>Things </a:t>
            </a:r>
            <a:r>
              <a:rPr lang="en-US" b="1" dirty="0"/>
              <a:t>you are: </a:t>
            </a:r>
            <a:r>
              <a:rPr lang="en-US" dirty="0"/>
              <a:t>Biological characteristics such as age, race, gender, appearance, and so forth </a:t>
            </a:r>
          </a:p>
          <a:p>
            <a:pPr>
              <a:lnSpc>
                <a:spcPct val="160000"/>
              </a:lnSpc>
            </a:pPr>
            <a:r>
              <a:rPr lang="en-US" dirty="0" smtClean="0"/>
              <a:t>  </a:t>
            </a:r>
            <a:r>
              <a:rPr lang="en-US" b="1" dirty="0" smtClean="0"/>
              <a:t>Things </a:t>
            </a:r>
            <a:r>
              <a:rPr lang="en-US" b="1" dirty="0"/>
              <a:t>you know: </a:t>
            </a:r>
            <a:r>
              <a:rPr lang="en-US" dirty="0"/>
              <a:t>Biography, personal data such as social security numbers, PINs, where you went to school, and so on </a:t>
            </a:r>
          </a:p>
          <a:p>
            <a:pPr>
              <a:lnSpc>
                <a:spcPct val="160000"/>
              </a:lnSpc>
            </a:pPr>
            <a:r>
              <a:rPr lang="en-US" dirty="0" smtClean="0"/>
              <a:t>  </a:t>
            </a:r>
            <a:r>
              <a:rPr lang="en-US" b="1" dirty="0" smtClean="0"/>
              <a:t>Things </a:t>
            </a:r>
            <a:r>
              <a:rPr lang="en-US" b="1" dirty="0"/>
              <a:t>you have: </a:t>
            </a:r>
            <a:r>
              <a:rPr lang="en-US" dirty="0"/>
              <a:t>A pattern of blood vessels in your eye, your fingerprints, a bank account you can access, a security key you were given, objects and possessions, and more </a:t>
            </a:r>
          </a:p>
          <a:p>
            <a:pPr>
              <a:lnSpc>
                <a:spcPct val="160000"/>
              </a:lnSpc>
            </a:pPr>
            <a:r>
              <a:rPr lang="en-US" dirty="0" smtClean="0"/>
              <a:t>  </a:t>
            </a:r>
            <a:r>
              <a:rPr lang="en-US" b="1" dirty="0" smtClean="0"/>
              <a:t>Things </a:t>
            </a:r>
            <a:r>
              <a:rPr lang="en-US" b="1" dirty="0"/>
              <a:t>you relate to: </a:t>
            </a:r>
            <a:r>
              <a:rPr lang="en-US" dirty="0"/>
              <a:t>Your family and friends, a software license, beliefs and values, activities and endeavors, personal selections and choices, habits and practices, an </a:t>
            </a:r>
            <a:r>
              <a:rPr lang="en-US" dirty="0" err="1" smtClean="0"/>
              <a:t>iGoogle</a:t>
            </a:r>
            <a:r>
              <a:rPr lang="en-US" dirty="0" smtClean="0"/>
              <a:t> </a:t>
            </a:r>
            <a:r>
              <a:rPr lang="en-US" dirty="0"/>
              <a:t>account, and more</a:t>
            </a:r>
          </a:p>
        </p:txBody>
      </p:sp>
    </p:spTree>
    <p:extLst>
      <p:ext uri="{BB962C8B-B14F-4D97-AF65-F5344CB8AC3E}">
        <p14:creationId xmlns:p14="http://schemas.microsoft.com/office/powerpoint/2010/main" val="1379920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13664"/>
            <a:ext cx="6781800" cy="691744"/>
          </a:xfrm>
        </p:spPr>
        <p:txBody>
          <a:bodyPr/>
          <a:lstStyle/>
          <a:p>
            <a:r>
              <a:rPr lang="en-US" dirty="0"/>
              <a:t>The service models</a:t>
            </a:r>
          </a:p>
        </p:txBody>
      </p:sp>
      <p:sp>
        <p:nvSpPr>
          <p:cNvPr id="3" name="Content Placeholder 2"/>
          <p:cNvSpPr>
            <a:spLocks noGrp="1"/>
          </p:cNvSpPr>
          <p:nvPr>
            <p:ph idx="1"/>
          </p:nvPr>
        </p:nvSpPr>
        <p:spPr>
          <a:xfrm>
            <a:off x="1356575" y="1700987"/>
            <a:ext cx="4438650" cy="2743200"/>
          </a:xfrm>
        </p:spPr>
        <p:txBody>
          <a:bodyPr/>
          <a:lstStyle/>
          <a:p>
            <a:endParaRPr lang="en-US" dirty="0" smtClean="0"/>
          </a:p>
          <a:p>
            <a:endParaRPr lang="en-US" dirty="0"/>
          </a:p>
          <a:p>
            <a:endParaRPr lang="en-US" dirty="0" smtClean="0"/>
          </a:p>
          <a:p>
            <a:endParaRPr lang="en-US"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775" y="1548587"/>
            <a:ext cx="43624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943600" y="1524000"/>
            <a:ext cx="3505200" cy="2954655"/>
          </a:xfrm>
          <a:prstGeom prst="rect">
            <a:avLst/>
          </a:prstGeom>
          <a:noFill/>
        </p:spPr>
        <p:txBody>
          <a:bodyPr wrap="square" rtlCol="0">
            <a:spAutoFit/>
          </a:bodyPr>
          <a:lstStyle/>
          <a:p>
            <a:pPr marL="285750" indent="-285750">
              <a:buFont typeface="Arial" pitchFamily="34" charset="0"/>
              <a:buChar char="•"/>
            </a:pPr>
            <a:r>
              <a:rPr lang="en-US" sz="2800" dirty="0" smtClean="0">
                <a:solidFill>
                  <a:srgbClr val="FF0000"/>
                </a:solidFill>
              </a:rPr>
              <a:t>Infrastructure as a Service (</a:t>
            </a:r>
            <a:r>
              <a:rPr lang="en-US" sz="2800" dirty="0" err="1" smtClean="0">
                <a:solidFill>
                  <a:srgbClr val="FF0000"/>
                </a:solidFill>
              </a:rPr>
              <a:t>IaaS</a:t>
            </a:r>
            <a:r>
              <a:rPr lang="en-US" sz="2800" dirty="0" smtClean="0">
                <a:solidFill>
                  <a:srgbClr val="FF0000"/>
                </a:solidFill>
              </a:rPr>
              <a:t>)</a:t>
            </a:r>
          </a:p>
          <a:p>
            <a:pPr marL="285750" indent="-285750">
              <a:buFont typeface="Arial" pitchFamily="34" charset="0"/>
              <a:buChar char="•"/>
            </a:pPr>
            <a:r>
              <a:rPr lang="en-US" sz="2800" dirty="0" smtClean="0">
                <a:solidFill>
                  <a:srgbClr val="FF0000"/>
                </a:solidFill>
              </a:rPr>
              <a:t>Software as a Service (</a:t>
            </a:r>
            <a:r>
              <a:rPr lang="en-US" sz="2800" dirty="0" err="1" smtClean="0">
                <a:solidFill>
                  <a:srgbClr val="FF0000"/>
                </a:solidFill>
              </a:rPr>
              <a:t>SaaS</a:t>
            </a:r>
            <a:r>
              <a:rPr lang="en-US" sz="2800" dirty="0" smtClean="0">
                <a:solidFill>
                  <a:srgbClr val="FF0000"/>
                </a:solidFill>
              </a:rPr>
              <a:t>)</a:t>
            </a:r>
          </a:p>
          <a:p>
            <a:pPr marL="285750" indent="-285750">
              <a:buFont typeface="Arial" pitchFamily="34" charset="0"/>
              <a:buChar char="•"/>
            </a:pPr>
            <a:r>
              <a:rPr lang="en-US" sz="2800" dirty="0" smtClean="0">
                <a:solidFill>
                  <a:srgbClr val="FF0000"/>
                </a:solidFill>
              </a:rPr>
              <a:t>Platform as a Service (</a:t>
            </a:r>
            <a:r>
              <a:rPr lang="en-US" sz="2800" dirty="0" err="1" smtClean="0">
                <a:solidFill>
                  <a:srgbClr val="FF0000"/>
                </a:solidFill>
              </a:rPr>
              <a:t>PaaS</a:t>
            </a:r>
            <a:r>
              <a:rPr lang="en-US" sz="2800" dirty="0" smtClean="0">
                <a:solidFill>
                  <a:srgbClr val="FF0000"/>
                </a:solidFill>
              </a:rPr>
              <a:t>)</a:t>
            </a:r>
          </a:p>
          <a:p>
            <a:pPr marL="285750" indent="-285750">
              <a:buFont typeface="Arial" pitchFamily="34" charset="0"/>
              <a:buChar char="•"/>
            </a:pPr>
            <a:endParaRPr lang="en-US" dirty="0"/>
          </a:p>
        </p:txBody>
      </p:sp>
      <p:sp>
        <p:nvSpPr>
          <p:cNvPr id="6" name="Right Arrow 5"/>
          <p:cNvSpPr/>
          <p:nvPr/>
        </p:nvSpPr>
        <p:spPr>
          <a:xfrm>
            <a:off x="1966175" y="43407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SaaS</a:t>
            </a:r>
            <a:endParaRPr lang="en-US" dirty="0" smtClean="0"/>
          </a:p>
        </p:txBody>
      </p:sp>
      <p:sp>
        <p:nvSpPr>
          <p:cNvPr id="8" name="Right Arrow 7"/>
          <p:cNvSpPr/>
          <p:nvPr/>
        </p:nvSpPr>
        <p:spPr>
          <a:xfrm>
            <a:off x="1965102" y="502917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PasS</a:t>
            </a:r>
            <a:endParaRPr lang="en-US" dirty="0" smtClean="0"/>
          </a:p>
        </p:txBody>
      </p:sp>
      <p:sp>
        <p:nvSpPr>
          <p:cNvPr id="9" name="Right Arrow 8"/>
          <p:cNvSpPr/>
          <p:nvPr/>
        </p:nvSpPr>
        <p:spPr>
          <a:xfrm>
            <a:off x="1965102" y="568777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IaaS</a:t>
            </a:r>
            <a:endParaRPr lang="en-US" dirty="0" smtClean="0"/>
          </a:p>
        </p:txBody>
      </p:sp>
      <p:sp>
        <p:nvSpPr>
          <p:cNvPr id="7" name="Rectangle 6"/>
          <p:cNvSpPr/>
          <p:nvPr/>
        </p:nvSpPr>
        <p:spPr>
          <a:xfrm>
            <a:off x="3109175" y="4300347"/>
            <a:ext cx="2514600" cy="4846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schemeClr val="bg1"/>
                </a:solidFill>
              </a:rPr>
              <a:t>Software as a Service</a:t>
            </a:r>
            <a:endParaRPr lang="en-US" dirty="0">
              <a:solidFill>
                <a:schemeClr val="bg1"/>
              </a:solidFill>
            </a:endParaRPr>
          </a:p>
        </p:txBody>
      </p:sp>
      <p:sp>
        <p:nvSpPr>
          <p:cNvPr id="11" name="Rectangle 10"/>
          <p:cNvSpPr/>
          <p:nvPr/>
        </p:nvSpPr>
        <p:spPr>
          <a:xfrm>
            <a:off x="3073758" y="5029174"/>
            <a:ext cx="2514600" cy="4846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schemeClr val="bg1"/>
                </a:solidFill>
              </a:rPr>
              <a:t>Platform as a Service</a:t>
            </a:r>
            <a:endParaRPr lang="en-US" dirty="0">
              <a:solidFill>
                <a:schemeClr val="bg1"/>
              </a:solidFill>
            </a:endParaRPr>
          </a:p>
        </p:txBody>
      </p:sp>
      <p:sp>
        <p:nvSpPr>
          <p:cNvPr id="12" name="Rectangle 11"/>
          <p:cNvSpPr/>
          <p:nvPr/>
        </p:nvSpPr>
        <p:spPr>
          <a:xfrm>
            <a:off x="3073758" y="5687771"/>
            <a:ext cx="2514600" cy="4846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schemeClr val="bg1"/>
                </a:solidFill>
              </a:rPr>
              <a:t>Infrastructure </a:t>
            </a:r>
            <a:r>
              <a:rPr lang="en-US" dirty="0" smtClean="0">
                <a:solidFill>
                  <a:schemeClr val="bg1"/>
                </a:solidFill>
              </a:rPr>
              <a:t>as a Service</a:t>
            </a:r>
            <a:endParaRPr lang="en-US" dirty="0">
              <a:solidFill>
                <a:schemeClr val="bg1"/>
              </a:solidFill>
            </a:endParaRPr>
          </a:p>
        </p:txBody>
      </p:sp>
      <p:sp>
        <p:nvSpPr>
          <p:cNvPr id="10" name="Cloud Callout 9"/>
          <p:cNvSpPr/>
          <p:nvPr/>
        </p:nvSpPr>
        <p:spPr>
          <a:xfrm>
            <a:off x="6227457" y="4276726"/>
            <a:ext cx="2669270" cy="621590"/>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Google Apps, Saleforce.com..</a:t>
            </a:r>
            <a:endParaRPr lang="en-US" sz="1400" dirty="0"/>
          </a:p>
        </p:txBody>
      </p:sp>
      <p:sp>
        <p:nvSpPr>
          <p:cNvPr id="14" name="Cloud Callout 13"/>
          <p:cNvSpPr/>
          <p:nvPr/>
        </p:nvSpPr>
        <p:spPr>
          <a:xfrm>
            <a:off x="6227457" y="4965166"/>
            <a:ext cx="2669270" cy="621590"/>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Google App Engine, Azure..</a:t>
            </a:r>
            <a:endParaRPr lang="en-US" sz="1400" dirty="0"/>
          </a:p>
        </p:txBody>
      </p:sp>
      <p:sp>
        <p:nvSpPr>
          <p:cNvPr id="15" name="Cloud Callout 14"/>
          <p:cNvSpPr/>
          <p:nvPr/>
        </p:nvSpPr>
        <p:spPr>
          <a:xfrm>
            <a:off x="6215651" y="5687771"/>
            <a:ext cx="2669270" cy="621590"/>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Amazon EC2,IBM Blue Cloud</a:t>
            </a:r>
          </a:p>
        </p:txBody>
      </p:sp>
    </p:spTree>
    <p:extLst>
      <p:ext uri="{BB962C8B-B14F-4D97-AF65-F5344CB8AC3E}">
        <p14:creationId xmlns:p14="http://schemas.microsoft.com/office/powerpoint/2010/main" val="144587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9" grpId="0" animBg="1"/>
      <p:bldP spid="7" grpId="0" animBg="1"/>
      <p:bldP spid="11" grpId="0" animBg="1"/>
      <p:bldP spid="12" grpId="0" animBg="1"/>
      <p:bldP spid="10"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a:t>
            </a:r>
            <a:endParaRPr lang="en-US" dirty="0"/>
          </a:p>
        </p:txBody>
      </p:sp>
      <p:sp>
        <p:nvSpPr>
          <p:cNvPr id="3" name="Content Placeholder 2"/>
          <p:cNvSpPr>
            <a:spLocks noGrp="1"/>
          </p:cNvSpPr>
          <p:nvPr>
            <p:ph idx="1"/>
          </p:nvPr>
        </p:nvSpPr>
        <p:spPr>
          <a:xfrm>
            <a:off x="1524000" y="1600200"/>
            <a:ext cx="7467600" cy="4724400"/>
          </a:xfrm>
        </p:spPr>
        <p:txBody>
          <a:bodyPr>
            <a:noAutofit/>
          </a:bodyPr>
          <a:lstStyle/>
          <a:p>
            <a:pPr algn="just">
              <a:lnSpc>
                <a:spcPct val="150000"/>
              </a:lnSpc>
            </a:pPr>
            <a:r>
              <a:rPr lang="en-US" dirty="0"/>
              <a:t>To establish your identity on a network, you might be asked to provide a name and password, which is called a single-factor authentication method. More secure authentication requires the use of at least two-factor authentication; for example, not only name and password </a:t>
            </a:r>
            <a:r>
              <a:rPr lang="en-US" dirty="0" smtClean="0"/>
              <a:t>but </a:t>
            </a:r>
            <a:r>
              <a:rPr lang="en-US" dirty="0"/>
              <a:t>also a transient token number provided by a hardware </a:t>
            </a:r>
            <a:r>
              <a:rPr lang="en-US" dirty="0" smtClean="0"/>
              <a:t>key. To </a:t>
            </a:r>
            <a:r>
              <a:rPr lang="en-US" dirty="0"/>
              <a:t>get to multifactor authentication, you might have a system that examines a biometric factor such as a fingerprint or retinal blood vessel pattern—both of which are essentially unique things you are. Multifactor authentication requires the outside use of a network security or trust </a:t>
            </a:r>
            <a:r>
              <a:rPr lang="en-US" dirty="0" smtClean="0"/>
              <a:t>service.</a:t>
            </a:r>
            <a:endParaRPr lang="en-US" dirty="0"/>
          </a:p>
        </p:txBody>
      </p:sp>
    </p:spTree>
    <p:extLst>
      <p:ext uri="{BB962C8B-B14F-4D97-AF65-F5344CB8AC3E}">
        <p14:creationId xmlns:p14="http://schemas.microsoft.com/office/powerpoint/2010/main" val="17759805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Networked identity service classes</a:t>
            </a:r>
          </a:p>
        </p:txBody>
      </p:sp>
      <p:sp>
        <p:nvSpPr>
          <p:cNvPr id="3" name="Content Placeholder 2"/>
          <p:cNvSpPr>
            <a:spLocks noGrp="1"/>
          </p:cNvSpPr>
          <p:nvPr>
            <p:ph idx="1"/>
          </p:nvPr>
        </p:nvSpPr>
        <p:spPr>
          <a:xfrm>
            <a:off x="1975681" y="2133600"/>
            <a:ext cx="6591985" cy="3777622"/>
          </a:xfrm>
        </p:spPr>
        <p:txBody>
          <a:bodyPr/>
          <a:lstStyle/>
          <a:p>
            <a:pPr algn="just">
              <a:lnSpc>
                <a:spcPct val="150000"/>
              </a:lnSpc>
            </a:pPr>
            <a:r>
              <a:rPr lang="en-US" dirty="0"/>
              <a:t>To validate Web sites, transactions, transaction participants, clients, and network services—various forms of identity services—have been deployed on networks. Ticket or token providing services, certificate servers, and other trust mechanisms all provide identity services that can be pushed out of private networks and into the cloud. </a:t>
            </a:r>
          </a:p>
        </p:txBody>
      </p:sp>
    </p:spTree>
    <p:extLst>
      <p:ext uri="{BB962C8B-B14F-4D97-AF65-F5344CB8AC3E}">
        <p14:creationId xmlns:p14="http://schemas.microsoft.com/office/powerpoint/2010/main" val="15673184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Networked identity service classes</a:t>
            </a:r>
          </a:p>
        </p:txBody>
      </p:sp>
      <p:sp>
        <p:nvSpPr>
          <p:cNvPr id="3" name="Content Placeholder 2"/>
          <p:cNvSpPr>
            <a:spLocks noGrp="1"/>
          </p:cNvSpPr>
          <p:nvPr>
            <p:ph idx="1"/>
          </p:nvPr>
        </p:nvSpPr>
        <p:spPr>
          <a:xfrm>
            <a:off x="1945201" y="1935480"/>
            <a:ext cx="6896785" cy="4648200"/>
          </a:xfrm>
        </p:spPr>
        <p:txBody>
          <a:bodyPr>
            <a:normAutofit lnSpcReduction="10000"/>
          </a:bodyPr>
          <a:lstStyle/>
          <a:p>
            <a:r>
              <a:rPr lang="en-US" dirty="0"/>
              <a:t>Identity as a Service (</a:t>
            </a:r>
            <a:r>
              <a:rPr lang="en-US" dirty="0" err="1"/>
              <a:t>IDaaS</a:t>
            </a:r>
            <a:r>
              <a:rPr lang="en-US" dirty="0"/>
              <a:t>) may include any of the following: </a:t>
            </a:r>
          </a:p>
          <a:p>
            <a:r>
              <a:rPr lang="en-US" dirty="0"/>
              <a:t> </a:t>
            </a:r>
            <a:r>
              <a:rPr lang="en-US" dirty="0" smtClean="0"/>
              <a:t> Authentication </a:t>
            </a:r>
            <a:r>
              <a:rPr lang="en-US" dirty="0"/>
              <a:t>services (identity verification) </a:t>
            </a:r>
          </a:p>
          <a:p>
            <a:r>
              <a:rPr lang="en-US" dirty="0" smtClean="0"/>
              <a:t>  </a:t>
            </a:r>
            <a:r>
              <a:rPr lang="en-US" dirty="0"/>
              <a:t>Directory services </a:t>
            </a:r>
          </a:p>
          <a:p>
            <a:r>
              <a:rPr lang="en-US" dirty="0" smtClean="0"/>
              <a:t>  </a:t>
            </a:r>
            <a:r>
              <a:rPr lang="en-US" dirty="0"/>
              <a:t>Federated identity </a:t>
            </a:r>
          </a:p>
          <a:p>
            <a:r>
              <a:rPr lang="en-US" dirty="0" smtClean="0"/>
              <a:t>  </a:t>
            </a:r>
            <a:r>
              <a:rPr lang="en-US" dirty="0"/>
              <a:t>Identity governance </a:t>
            </a:r>
          </a:p>
          <a:p>
            <a:r>
              <a:rPr lang="en-US" dirty="0" smtClean="0"/>
              <a:t>  </a:t>
            </a:r>
            <a:r>
              <a:rPr lang="en-US" dirty="0"/>
              <a:t>Identity and profile management </a:t>
            </a:r>
          </a:p>
          <a:p>
            <a:r>
              <a:rPr lang="en-US" dirty="0" smtClean="0"/>
              <a:t>  </a:t>
            </a:r>
            <a:r>
              <a:rPr lang="en-US" dirty="0"/>
              <a:t>Policies, roles, and enforcement </a:t>
            </a:r>
          </a:p>
          <a:p>
            <a:r>
              <a:rPr lang="en-US" dirty="0" smtClean="0"/>
              <a:t>  </a:t>
            </a:r>
            <a:r>
              <a:rPr lang="en-US" dirty="0"/>
              <a:t>Provisioning (external policy administration) </a:t>
            </a:r>
          </a:p>
          <a:p>
            <a:r>
              <a:rPr lang="en-US" dirty="0" smtClean="0"/>
              <a:t>  </a:t>
            </a:r>
            <a:r>
              <a:rPr lang="en-US" dirty="0"/>
              <a:t>Registration </a:t>
            </a:r>
          </a:p>
          <a:p>
            <a:r>
              <a:rPr lang="en-US" dirty="0" smtClean="0"/>
              <a:t>  </a:t>
            </a:r>
            <a:r>
              <a:rPr lang="en-US" dirty="0"/>
              <a:t>Risk and event monitoring, including audits </a:t>
            </a:r>
          </a:p>
          <a:p>
            <a:r>
              <a:rPr lang="en-US" dirty="0" smtClean="0"/>
              <a:t>  </a:t>
            </a:r>
            <a:r>
              <a:rPr lang="en-US" dirty="0"/>
              <a:t>Single sign-on services (pass-through authentication) </a:t>
            </a:r>
          </a:p>
        </p:txBody>
      </p:sp>
    </p:spTree>
    <p:extLst>
      <p:ext uri="{BB962C8B-B14F-4D97-AF65-F5344CB8AC3E}">
        <p14:creationId xmlns:p14="http://schemas.microsoft.com/office/powerpoint/2010/main" val="151122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Identity system codes of conduct </a:t>
            </a:r>
          </a:p>
        </p:txBody>
      </p:sp>
      <p:sp>
        <p:nvSpPr>
          <p:cNvPr id="3" name="Content Placeholder 2"/>
          <p:cNvSpPr>
            <a:spLocks noGrp="1"/>
          </p:cNvSpPr>
          <p:nvPr>
            <p:ph idx="1"/>
          </p:nvPr>
        </p:nvSpPr>
        <p:spPr>
          <a:xfrm>
            <a:off x="1467900" y="2057400"/>
            <a:ext cx="7543800" cy="1676400"/>
          </a:xfrm>
        </p:spPr>
        <p:txBody>
          <a:bodyPr>
            <a:normAutofit lnSpcReduction="10000"/>
          </a:bodyPr>
          <a:lstStyle/>
          <a:p>
            <a:pPr algn="just">
              <a:lnSpc>
                <a:spcPct val="150000"/>
              </a:lnSpc>
            </a:pPr>
            <a:r>
              <a:rPr lang="en-US" dirty="0"/>
              <a:t>Certain codes of conduct must be observed legally, and if not legally at the moment, then certainly on a moral basis. Cloud computing services that don't observe these codes do so at their </a:t>
            </a:r>
            <a:r>
              <a:rPr lang="en-US" dirty="0" smtClean="0"/>
              <a:t>peril.</a:t>
            </a:r>
            <a:endParaRPr lang="en-US" dirty="0"/>
          </a:p>
          <a:p>
            <a:pPr algn="just">
              <a:lnSpc>
                <a:spcPct val="150000"/>
              </a:lnSpc>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900" y="3886200"/>
            <a:ext cx="7543800" cy="2819401"/>
          </a:xfrm>
          <a:prstGeom prst="rect">
            <a:avLst/>
          </a:prstGeom>
        </p:spPr>
      </p:pic>
    </p:spTree>
    <p:extLst>
      <p:ext uri="{BB962C8B-B14F-4D97-AF65-F5344CB8AC3E}">
        <p14:creationId xmlns:p14="http://schemas.microsoft.com/office/powerpoint/2010/main" val="3251440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1" y="624110"/>
            <a:ext cx="7696200" cy="823690"/>
          </a:xfrm>
        </p:spPr>
        <p:txBody>
          <a:bodyPr>
            <a:normAutofit/>
          </a:bodyPr>
          <a:lstStyle/>
          <a:p>
            <a:r>
              <a:rPr lang="en-US" dirty="0"/>
              <a:t>Identity system codes of conduct </a:t>
            </a:r>
          </a:p>
        </p:txBody>
      </p:sp>
      <p:sp>
        <p:nvSpPr>
          <p:cNvPr id="3" name="Content Placeholder 2"/>
          <p:cNvSpPr>
            <a:spLocks noGrp="1"/>
          </p:cNvSpPr>
          <p:nvPr>
            <p:ph idx="1"/>
          </p:nvPr>
        </p:nvSpPr>
        <p:spPr>
          <a:xfrm>
            <a:off x="1828801" y="1600200"/>
            <a:ext cx="7010399" cy="4267200"/>
          </a:xfrm>
        </p:spPr>
        <p:txBody>
          <a:bodyPr>
            <a:noAutofit/>
          </a:bodyPr>
          <a:lstStyle/>
          <a:p>
            <a:pPr algn="just">
              <a:lnSpc>
                <a:spcPct val="150000"/>
              </a:lnSpc>
            </a:pPr>
            <a:r>
              <a:rPr lang="en-US" dirty="0" smtClean="0"/>
              <a:t>  </a:t>
            </a:r>
            <a:r>
              <a:rPr lang="en-US" b="1" dirty="0" smtClean="0"/>
              <a:t>User </a:t>
            </a:r>
            <a:r>
              <a:rPr lang="en-US" b="1" dirty="0"/>
              <a:t>control for consent: </a:t>
            </a:r>
            <a:r>
              <a:rPr lang="en-US" dirty="0"/>
              <a:t>Users control their identity and must consent to the use of their information. </a:t>
            </a:r>
          </a:p>
          <a:p>
            <a:pPr algn="just">
              <a:lnSpc>
                <a:spcPct val="150000"/>
              </a:lnSpc>
            </a:pPr>
            <a:r>
              <a:rPr lang="en-US" dirty="0" smtClean="0"/>
              <a:t>  </a:t>
            </a:r>
            <a:r>
              <a:rPr lang="en-US" b="1" dirty="0" smtClean="0"/>
              <a:t>Minimal Disclosure:</a:t>
            </a:r>
            <a:r>
              <a:rPr lang="en-US" dirty="0" smtClean="0"/>
              <a:t> The minimal amount of information should be disclosed for an intended use. </a:t>
            </a:r>
          </a:p>
          <a:p>
            <a:pPr algn="just">
              <a:lnSpc>
                <a:spcPct val="150000"/>
              </a:lnSpc>
            </a:pPr>
            <a:r>
              <a:rPr lang="en-US" dirty="0" smtClean="0"/>
              <a:t>  </a:t>
            </a:r>
            <a:r>
              <a:rPr lang="en-US" b="1" dirty="0" smtClean="0"/>
              <a:t>Justifiable </a:t>
            </a:r>
            <a:r>
              <a:rPr lang="en-US" b="1" dirty="0"/>
              <a:t>access: </a:t>
            </a:r>
            <a:r>
              <a:rPr lang="en-US" dirty="0"/>
              <a:t>Only parties who have a justified use of the information contained in a digital identity and have a trusted identity relationship with the owner of the information may be given access to that information. </a:t>
            </a:r>
          </a:p>
        </p:txBody>
      </p:sp>
    </p:spTree>
    <p:extLst>
      <p:ext uri="{BB962C8B-B14F-4D97-AF65-F5344CB8AC3E}">
        <p14:creationId xmlns:p14="http://schemas.microsoft.com/office/powerpoint/2010/main" val="33816628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1" y="624110"/>
            <a:ext cx="7696200" cy="823690"/>
          </a:xfrm>
        </p:spPr>
        <p:txBody>
          <a:bodyPr>
            <a:normAutofit/>
          </a:bodyPr>
          <a:lstStyle/>
          <a:p>
            <a:r>
              <a:rPr lang="en-US" dirty="0"/>
              <a:t>Identity system codes of conduct </a:t>
            </a:r>
          </a:p>
        </p:txBody>
      </p:sp>
      <p:sp>
        <p:nvSpPr>
          <p:cNvPr id="3" name="Content Placeholder 2"/>
          <p:cNvSpPr>
            <a:spLocks noGrp="1"/>
          </p:cNvSpPr>
          <p:nvPr>
            <p:ph idx="1"/>
          </p:nvPr>
        </p:nvSpPr>
        <p:spPr>
          <a:xfrm>
            <a:off x="1752601" y="1600200"/>
            <a:ext cx="7086600" cy="5105400"/>
          </a:xfrm>
        </p:spPr>
        <p:txBody>
          <a:bodyPr>
            <a:noAutofit/>
          </a:bodyPr>
          <a:lstStyle/>
          <a:p>
            <a:pPr>
              <a:lnSpc>
                <a:spcPct val="120000"/>
              </a:lnSpc>
            </a:pPr>
            <a:r>
              <a:rPr lang="en-US" b="1" dirty="0" smtClean="0"/>
              <a:t>Directional </a:t>
            </a:r>
            <a:r>
              <a:rPr lang="en-US" b="1" dirty="0"/>
              <a:t>Exposure: </a:t>
            </a:r>
            <a:r>
              <a:rPr lang="en-US" dirty="0"/>
              <a:t>An ID system must support bidirectional identification for a public entity so that it is discoverable and a unidirectional identifier for private entities, thus protecting the private ID. </a:t>
            </a:r>
          </a:p>
          <a:p>
            <a:pPr>
              <a:lnSpc>
                <a:spcPct val="120000"/>
              </a:lnSpc>
            </a:pPr>
            <a:r>
              <a:rPr lang="en-US" dirty="0"/>
              <a:t> </a:t>
            </a:r>
            <a:r>
              <a:rPr lang="en-US" b="1" dirty="0" smtClean="0"/>
              <a:t>Interoperability</a:t>
            </a:r>
            <a:r>
              <a:rPr lang="en-US" b="1" dirty="0"/>
              <a:t>: </a:t>
            </a:r>
            <a:r>
              <a:rPr lang="en-US" dirty="0"/>
              <a:t>A cloud computing ID system must interoperate with other identity services from other identity providers. </a:t>
            </a:r>
          </a:p>
          <a:p>
            <a:pPr>
              <a:lnSpc>
                <a:spcPct val="120000"/>
              </a:lnSpc>
            </a:pPr>
            <a:r>
              <a:rPr lang="en-US" dirty="0"/>
              <a:t> </a:t>
            </a:r>
            <a:r>
              <a:rPr lang="en-US" b="1" dirty="0" smtClean="0"/>
              <a:t>Unambiguous </a:t>
            </a:r>
            <a:r>
              <a:rPr lang="en-US" b="1" dirty="0"/>
              <a:t>human identification: </a:t>
            </a:r>
            <a:r>
              <a:rPr lang="en-US" dirty="0"/>
              <a:t>An </a:t>
            </a:r>
            <a:r>
              <a:rPr lang="en-US" dirty="0" err="1"/>
              <a:t>IDaaS</a:t>
            </a:r>
            <a:r>
              <a:rPr lang="en-US" dirty="0"/>
              <a:t> application must provide an unambiguous mechanism for allowing a human to interact with a system while protecting that user against an identity attack. </a:t>
            </a:r>
          </a:p>
          <a:p>
            <a:pPr>
              <a:lnSpc>
                <a:spcPct val="120000"/>
              </a:lnSpc>
            </a:pPr>
            <a:r>
              <a:rPr lang="en-US" dirty="0"/>
              <a:t> </a:t>
            </a:r>
            <a:r>
              <a:rPr lang="en-US" b="1" dirty="0" smtClean="0"/>
              <a:t>Consistency </a:t>
            </a:r>
            <a:r>
              <a:rPr lang="en-US" b="1" dirty="0"/>
              <a:t>of Service: </a:t>
            </a:r>
            <a:r>
              <a:rPr lang="en-US" dirty="0"/>
              <a:t>An </a:t>
            </a:r>
            <a:r>
              <a:rPr lang="en-US" dirty="0" err="1"/>
              <a:t>IDaaS</a:t>
            </a:r>
            <a:r>
              <a:rPr lang="en-US" dirty="0"/>
              <a:t> service must be simple to use, consistent across all its uses, and able to operate in different contexts using different technologies. </a:t>
            </a:r>
          </a:p>
        </p:txBody>
      </p:sp>
    </p:spTree>
    <p:extLst>
      <p:ext uri="{BB962C8B-B14F-4D97-AF65-F5344CB8AC3E}">
        <p14:creationId xmlns:p14="http://schemas.microsoft.com/office/powerpoint/2010/main" val="25951415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IDaaS</a:t>
            </a:r>
            <a:r>
              <a:rPr lang="en-US" dirty="0"/>
              <a:t> interoperability</a:t>
            </a:r>
          </a:p>
        </p:txBody>
      </p:sp>
      <p:sp>
        <p:nvSpPr>
          <p:cNvPr id="3" name="Content Placeholder 2"/>
          <p:cNvSpPr>
            <a:spLocks noGrp="1"/>
          </p:cNvSpPr>
          <p:nvPr>
            <p:ph idx="1"/>
          </p:nvPr>
        </p:nvSpPr>
        <p:spPr>
          <a:xfrm>
            <a:off x="1960441" y="1752600"/>
            <a:ext cx="6726359" cy="3777622"/>
          </a:xfrm>
        </p:spPr>
        <p:txBody>
          <a:bodyPr/>
          <a:lstStyle/>
          <a:p>
            <a:pPr algn="just">
              <a:lnSpc>
                <a:spcPct val="150000"/>
              </a:lnSpc>
            </a:pPr>
            <a:r>
              <a:rPr lang="en-US" dirty="0"/>
              <a:t>Identity as a Service provides an easy mechanism for integrating identity services into individual applications with minimal development effort, by allowing the identification logic and storage of an identity's attributes to be maintained externally. </a:t>
            </a:r>
            <a:r>
              <a:rPr lang="en-US" dirty="0" err="1"/>
              <a:t>IDaaS</a:t>
            </a:r>
            <a:r>
              <a:rPr lang="en-US" dirty="0"/>
              <a:t> applications may be separated from other distributed security systems by their compliance with SOA standards, particularly if you want to have these services interoperate and be federated. </a:t>
            </a:r>
          </a:p>
        </p:txBody>
      </p:sp>
    </p:spTree>
    <p:extLst>
      <p:ext uri="{BB962C8B-B14F-4D97-AF65-F5344CB8AC3E}">
        <p14:creationId xmlns:p14="http://schemas.microsoft.com/office/powerpoint/2010/main" val="1056420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IDaaS</a:t>
            </a:r>
            <a:r>
              <a:rPr lang="en-US" dirty="0"/>
              <a:t> interoperability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889760"/>
            <a:ext cx="6400800" cy="4260533"/>
          </a:xfrm>
        </p:spPr>
      </p:pic>
    </p:spTree>
    <p:extLst>
      <p:ext uri="{BB962C8B-B14F-4D97-AF65-F5344CB8AC3E}">
        <p14:creationId xmlns:p14="http://schemas.microsoft.com/office/powerpoint/2010/main" val="10334823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IDaaS</a:t>
            </a:r>
            <a:r>
              <a:rPr lang="en-US" dirty="0"/>
              <a:t> interoperability</a:t>
            </a:r>
          </a:p>
        </p:txBody>
      </p:sp>
      <p:sp>
        <p:nvSpPr>
          <p:cNvPr id="3" name="Content Placeholder 2"/>
          <p:cNvSpPr>
            <a:spLocks noGrp="1"/>
          </p:cNvSpPr>
          <p:nvPr>
            <p:ph idx="1"/>
          </p:nvPr>
        </p:nvSpPr>
        <p:spPr>
          <a:xfrm>
            <a:off x="1506000" y="1493520"/>
            <a:ext cx="7467600" cy="5334000"/>
          </a:xfrm>
        </p:spPr>
        <p:txBody>
          <a:bodyPr>
            <a:noAutofit/>
          </a:bodyPr>
          <a:lstStyle/>
          <a:p>
            <a:r>
              <a:rPr lang="en-US" sz="1600" dirty="0"/>
              <a:t> </a:t>
            </a:r>
            <a:r>
              <a:rPr lang="en-US" sz="1600" dirty="0" smtClean="0"/>
              <a:t> The </a:t>
            </a:r>
            <a:r>
              <a:rPr lang="en-US" sz="1600" dirty="0"/>
              <a:t>following are among the more important of these services: </a:t>
            </a:r>
          </a:p>
          <a:p>
            <a:r>
              <a:rPr lang="en-US" sz="1600" dirty="0" smtClean="0"/>
              <a:t>  </a:t>
            </a:r>
            <a:r>
              <a:rPr lang="en-US" sz="1600" b="1" dirty="0" smtClean="0"/>
              <a:t>User </a:t>
            </a:r>
            <a:r>
              <a:rPr lang="en-US" sz="1600" b="1" dirty="0"/>
              <a:t>centric authentication (usually in the form of information cards): </a:t>
            </a:r>
            <a:r>
              <a:rPr lang="en-US" sz="1600" dirty="0"/>
              <a:t>The </a:t>
            </a:r>
            <a:r>
              <a:rPr lang="en-US" sz="1600" dirty="0" err="1"/>
              <a:t>OpenID</a:t>
            </a:r>
            <a:r>
              <a:rPr lang="en-US" sz="1600" dirty="0"/>
              <a:t> and CardSpace specifications support this type of data object. </a:t>
            </a:r>
          </a:p>
          <a:p>
            <a:r>
              <a:rPr lang="en-US" sz="1600" dirty="0" smtClean="0"/>
              <a:t>  </a:t>
            </a:r>
            <a:r>
              <a:rPr lang="en-US" sz="1600" b="1" dirty="0" smtClean="0"/>
              <a:t>The </a:t>
            </a:r>
            <a:r>
              <a:rPr lang="en-US" sz="1600" b="1" dirty="0"/>
              <a:t>XACML Policy Language: </a:t>
            </a:r>
            <a:r>
              <a:rPr lang="en-US" sz="1600" dirty="0"/>
              <a:t>This is a general-purpose authorization policy language that allows a distributed ID system to write and enforce custom policy expressions. XACML can work with SAML; when SAML presents a request for ID authorization, XACML checks the ID request against its policies and either allows or denies the request. </a:t>
            </a:r>
          </a:p>
          <a:p>
            <a:r>
              <a:rPr lang="en-US" sz="1600" dirty="0" smtClean="0"/>
              <a:t>  </a:t>
            </a:r>
            <a:r>
              <a:rPr lang="en-US" sz="1600" b="1" dirty="0" smtClean="0"/>
              <a:t>The </a:t>
            </a:r>
            <a:r>
              <a:rPr lang="en-US" sz="1600" b="1" dirty="0"/>
              <a:t>SPML Provisioning Language: </a:t>
            </a:r>
            <a:r>
              <a:rPr lang="en-US" sz="1600" dirty="0"/>
              <a:t>This is an XML request/response language that is used to integrate and interoperate service provisioning requests. SPML is a standard of OASIS's Provision Services Technical Committee (PSTC) that conforms to the SOA architecture. </a:t>
            </a:r>
          </a:p>
          <a:p>
            <a:r>
              <a:rPr lang="en-US" sz="1600" dirty="0"/>
              <a:t> </a:t>
            </a:r>
            <a:r>
              <a:rPr lang="en-US" sz="1600" dirty="0" smtClean="0"/>
              <a:t> </a:t>
            </a:r>
            <a:r>
              <a:rPr lang="en-US" sz="1600" b="1" dirty="0" smtClean="0"/>
              <a:t>The </a:t>
            </a:r>
            <a:r>
              <a:rPr lang="en-US" sz="1600" b="1" dirty="0"/>
              <a:t>XDAS Audit System: </a:t>
            </a:r>
            <a:r>
              <a:rPr lang="en-US" sz="1600" dirty="0"/>
              <a:t>The Distributed Audit Service provides accountability for users accessing a system, and the detection of security policy violations when attempts are made to access the system by unauthorized users or by users accessing the system in an unauthorized way. </a:t>
            </a:r>
          </a:p>
        </p:txBody>
      </p:sp>
    </p:spTree>
    <p:extLst>
      <p:ext uri="{BB962C8B-B14F-4D97-AF65-F5344CB8AC3E}">
        <p14:creationId xmlns:p14="http://schemas.microsoft.com/office/powerpoint/2010/main" val="12593334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24110"/>
            <a:ext cx="7238999" cy="823690"/>
          </a:xfrm>
        </p:spPr>
        <p:txBody>
          <a:bodyPr>
            <a:normAutofit/>
          </a:bodyPr>
          <a:lstStyle/>
          <a:p>
            <a:r>
              <a:rPr lang="en-US" dirty="0" smtClean="0"/>
              <a:t>CardSpace Identification Card</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404" y="1828800"/>
            <a:ext cx="6534596" cy="4754006"/>
          </a:xfrm>
        </p:spPr>
      </p:pic>
    </p:spTree>
    <p:extLst>
      <p:ext uri="{BB962C8B-B14F-4D97-AF65-F5344CB8AC3E}">
        <p14:creationId xmlns:p14="http://schemas.microsoft.com/office/powerpoint/2010/main" val="3437929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Defining Infrastructure as a Service (</a:t>
            </a:r>
            <a:r>
              <a:rPr lang="en-US" dirty="0" err="1"/>
              <a:t>IaaS</a:t>
            </a:r>
            <a:r>
              <a:rPr lang="en-US" dirty="0"/>
              <a:t>)</a:t>
            </a:r>
          </a:p>
        </p:txBody>
      </p:sp>
      <p:sp>
        <p:nvSpPr>
          <p:cNvPr id="3" name="Content Placeholder 2"/>
          <p:cNvSpPr>
            <a:spLocks noGrp="1"/>
          </p:cNvSpPr>
          <p:nvPr>
            <p:ph idx="1"/>
          </p:nvPr>
        </p:nvSpPr>
        <p:spPr>
          <a:xfrm>
            <a:off x="1449408" y="2101553"/>
            <a:ext cx="7543800" cy="969283"/>
          </a:xfrm>
        </p:spPr>
        <p:txBody>
          <a:bodyPr/>
          <a:lstStyle/>
          <a:p>
            <a:pPr>
              <a:lnSpc>
                <a:spcPct val="150000"/>
              </a:lnSpc>
            </a:pPr>
            <a:r>
              <a:rPr lang="en-US" dirty="0"/>
              <a:t>Infrastructure as a Service (</a:t>
            </a:r>
            <a:r>
              <a:rPr lang="en-US" dirty="0" err="1"/>
              <a:t>IaaS</a:t>
            </a:r>
            <a:r>
              <a:rPr lang="en-US" dirty="0"/>
              <a:t>) is a cloud computing service model in which hardware is </a:t>
            </a:r>
            <a:r>
              <a:rPr lang="en-US" dirty="0" smtClean="0"/>
              <a:t>virtualized in </a:t>
            </a:r>
            <a:r>
              <a:rPr lang="en-US" dirty="0"/>
              <a:t>the </a:t>
            </a:r>
            <a:r>
              <a:rPr lang="en-US" dirty="0" smtClean="0"/>
              <a:t>cloud.</a:t>
            </a:r>
          </a:p>
          <a:p>
            <a:pPr>
              <a:lnSpc>
                <a:spcPct val="150000"/>
              </a:lnSpc>
            </a:pPr>
            <a:endParaRPr lang="en-US" dirty="0"/>
          </a:p>
        </p:txBody>
      </p:sp>
      <p:sp>
        <p:nvSpPr>
          <p:cNvPr id="4" name="Cloud Callout 3"/>
          <p:cNvSpPr/>
          <p:nvPr/>
        </p:nvSpPr>
        <p:spPr>
          <a:xfrm>
            <a:off x="6477000" y="5442205"/>
            <a:ext cx="1600200" cy="870225"/>
          </a:xfrm>
          <a:prstGeom prst="cloud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a:t>
            </a:r>
            <a:endParaRPr lang="en-US" dirty="0"/>
          </a:p>
        </p:txBody>
      </p:sp>
      <p:sp>
        <p:nvSpPr>
          <p:cNvPr id="5" name="Cloud Callout 4"/>
          <p:cNvSpPr/>
          <p:nvPr/>
        </p:nvSpPr>
        <p:spPr>
          <a:xfrm>
            <a:off x="2133600" y="3581400"/>
            <a:ext cx="1752600" cy="923544"/>
          </a:xfrm>
          <a:prstGeom prst="cloud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Network</a:t>
            </a:r>
            <a:endParaRPr lang="en-US" dirty="0"/>
          </a:p>
        </p:txBody>
      </p:sp>
      <p:sp>
        <p:nvSpPr>
          <p:cNvPr id="6" name="Cloud Callout 5"/>
          <p:cNvSpPr/>
          <p:nvPr/>
        </p:nvSpPr>
        <p:spPr>
          <a:xfrm>
            <a:off x="4346617" y="4544181"/>
            <a:ext cx="1749381" cy="765048"/>
          </a:xfrm>
          <a:prstGeom prst="cloud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Storage</a:t>
            </a:r>
            <a:endParaRPr lang="en-US" dirty="0"/>
          </a:p>
        </p:txBody>
      </p:sp>
      <p:sp>
        <p:nvSpPr>
          <p:cNvPr id="7" name="Cloud Callout 6"/>
          <p:cNvSpPr/>
          <p:nvPr/>
        </p:nvSpPr>
        <p:spPr>
          <a:xfrm>
            <a:off x="5718219" y="3367267"/>
            <a:ext cx="2739981" cy="982979"/>
          </a:xfrm>
          <a:prstGeom prst="cloud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I</a:t>
            </a:r>
            <a:r>
              <a:rPr lang="en-US" dirty="0" smtClean="0"/>
              <a:t>nfrastructure</a:t>
            </a:r>
            <a:endParaRPr lang="en-US" dirty="0"/>
          </a:p>
        </p:txBody>
      </p:sp>
      <p:sp>
        <p:nvSpPr>
          <p:cNvPr id="8" name="Cloud Callout 7"/>
          <p:cNvSpPr/>
          <p:nvPr/>
        </p:nvSpPr>
        <p:spPr>
          <a:xfrm>
            <a:off x="1752600" y="5472685"/>
            <a:ext cx="1981200" cy="765048"/>
          </a:xfrm>
          <a:prstGeom prst="cloud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Server</a:t>
            </a:r>
            <a:endParaRPr lang="en-US" dirty="0"/>
          </a:p>
        </p:txBody>
      </p:sp>
    </p:spTree>
    <p:extLst>
      <p:ext uri="{BB962C8B-B14F-4D97-AF65-F5344CB8AC3E}">
        <p14:creationId xmlns:p14="http://schemas.microsoft.com/office/powerpoint/2010/main" val="17408003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authentication </a:t>
            </a:r>
          </a:p>
        </p:txBody>
      </p:sp>
      <p:sp>
        <p:nvSpPr>
          <p:cNvPr id="3" name="Content Placeholder 2"/>
          <p:cNvSpPr>
            <a:spLocks noGrp="1"/>
          </p:cNvSpPr>
          <p:nvPr>
            <p:ph idx="1"/>
          </p:nvPr>
        </p:nvSpPr>
        <p:spPr>
          <a:xfrm>
            <a:off x="1828800" y="1524000"/>
            <a:ext cx="7162800" cy="5334000"/>
          </a:xfrm>
        </p:spPr>
        <p:txBody>
          <a:bodyPr>
            <a:normAutofit fontScale="92500" lnSpcReduction="10000"/>
          </a:bodyPr>
          <a:lstStyle/>
          <a:p>
            <a:pPr algn="just">
              <a:lnSpc>
                <a:spcPct val="150000"/>
              </a:lnSpc>
            </a:pPr>
            <a:r>
              <a:rPr lang="en-US" dirty="0" err="1"/>
              <a:t>OpenID</a:t>
            </a:r>
            <a:r>
              <a:rPr lang="en-US" dirty="0"/>
              <a:t> is a developing industry standard for authenticating “end users” by storing their digital identity in a common format. When an identity is created in an </a:t>
            </a:r>
            <a:r>
              <a:rPr lang="en-US" dirty="0" err="1"/>
              <a:t>OpenID</a:t>
            </a:r>
            <a:r>
              <a:rPr lang="en-US" dirty="0"/>
              <a:t> system, that information is stored in the system of any </a:t>
            </a:r>
            <a:r>
              <a:rPr lang="en-US" dirty="0" err="1"/>
              <a:t>OpenID</a:t>
            </a:r>
            <a:r>
              <a:rPr lang="en-US" dirty="0"/>
              <a:t> service provider and translated into a unique identifier. Identifiers take the form of a Uniform Resource Locator (URL) or as an Extensible Resource Identifier (XRI) that is authenticated by that </a:t>
            </a:r>
            <a:r>
              <a:rPr lang="en-US" dirty="0" err="1"/>
              <a:t>OpenID</a:t>
            </a:r>
            <a:r>
              <a:rPr lang="en-US" dirty="0"/>
              <a:t> service provider. Any software application that complies with the standard accepts an </a:t>
            </a:r>
            <a:r>
              <a:rPr lang="en-US" dirty="0" err="1"/>
              <a:t>OpenID</a:t>
            </a:r>
            <a:r>
              <a:rPr lang="en-US" dirty="0"/>
              <a:t> that is authenticated by a trusted provider. A very impressive group of cloud computing vendors serve as identity providers (or </a:t>
            </a:r>
            <a:r>
              <a:rPr lang="en-US" dirty="0" err="1"/>
              <a:t>OpenID</a:t>
            </a:r>
            <a:r>
              <a:rPr lang="en-US" dirty="0"/>
              <a:t> providers), including AOL, Facebook, Google, IBM, Microsoft, </a:t>
            </a:r>
            <a:r>
              <a:rPr lang="en-US" dirty="0" err="1"/>
              <a:t>MySpace</a:t>
            </a:r>
            <a:r>
              <a:rPr lang="en-US" dirty="0"/>
              <a:t>, Orange, PayPal, VeriSign, </a:t>
            </a:r>
            <a:r>
              <a:rPr lang="en-US" dirty="0" err="1"/>
              <a:t>LiveJournal</a:t>
            </a:r>
            <a:r>
              <a:rPr lang="en-US" dirty="0"/>
              <a:t>, </a:t>
            </a:r>
            <a:r>
              <a:rPr lang="en-US" dirty="0" err="1"/>
              <a:t>Ustream</a:t>
            </a:r>
            <a:r>
              <a:rPr lang="en-US" dirty="0"/>
              <a:t>, Yahoo!, and others. </a:t>
            </a:r>
          </a:p>
          <a:p>
            <a:pPr algn="just">
              <a:lnSpc>
                <a:spcPct val="150000"/>
              </a:lnSpc>
            </a:pPr>
            <a:endParaRPr lang="en-US" dirty="0"/>
          </a:p>
        </p:txBody>
      </p:sp>
    </p:spTree>
    <p:extLst>
      <p:ext uri="{BB962C8B-B14F-4D97-AF65-F5344CB8AC3E}">
        <p14:creationId xmlns:p14="http://schemas.microsoft.com/office/powerpoint/2010/main" val="11313585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authentication </a:t>
            </a:r>
          </a:p>
        </p:txBody>
      </p:sp>
      <p:sp>
        <p:nvSpPr>
          <p:cNvPr id="3" name="Content Placeholder 2"/>
          <p:cNvSpPr>
            <a:spLocks noGrp="1"/>
          </p:cNvSpPr>
          <p:nvPr>
            <p:ph idx="1"/>
          </p:nvPr>
        </p:nvSpPr>
        <p:spPr>
          <a:xfrm>
            <a:off x="1582200" y="1524000"/>
            <a:ext cx="7315200" cy="4953000"/>
          </a:xfrm>
        </p:spPr>
        <p:txBody>
          <a:bodyPr>
            <a:normAutofit/>
          </a:bodyPr>
          <a:lstStyle/>
          <a:p>
            <a:r>
              <a:rPr lang="en-US" dirty="0"/>
              <a:t>These are samples of trusted providers and their URL formats: </a:t>
            </a:r>
          </a:p>
          <a:p>
            <a:r>
              <a:rPr lang="en-US" dirty="0" smtClean="0"/>
              <a:t>  Blogger</a:t>
            </a:r>
            <a:r>
              <a:rPr lang="en-US" dirty="0"/>
              <a:t>: &lt;username&gt;.blogger.com or &lt;</a:t>
            </a:r>
            <a:r>
              <a:rPr lang="en-US" dirty="0" err="1"/>
              <a:t>blogid</a:t>
            </a:r>
            <a:r>
              <a:rPr lang="en-US" dirty="0"/>
              <a:t>&gt;.</a:t>
            </a:r>
            <a:r>
              <a:rPr lang="en-US" dirty="0" smtClean="0"/>
              <a:t>blogspot.com</a:t>
            </a:r>
          </a:p>
          <a:p>
            <a:r>
              <a:rPr lang="en-US" dirty="0" smtClean="0"/>
              <a:t>  </a:t>
            </a:r>
            <a:r>
              <a:rPr lang="en-US" dirty="0" err="1" smtClean="0"/>
              <a:t>MySpace</a:t>
            </a:r>
            <a:r>
              <a:rPr lang="en-US" dirty="0"/>
              <a:t>: myspace.com/&lt;username&gt; </a:t>
            </a:r>
            <a:endParaRPr lang="en-US" dirty="0" smtClean="0"/>
          </a:p>
          <a:p>
            <a:r>
              <a:rPr lang="en-US" dirty="0" smtClean="0"/>
              <a:t>  Google</a:t>
            </a:r>
            <a:r>
              <a:rPr lang="en-US" dirty="0"/>
              <a:t>: https://www.google.com/accounts/o8/id </a:t>
            </a:r>
            <a:endParaRPr lang="en-US" dirty="0" smtClean="0"/>
          </a:p>
          <a:p>
            <a:r>
              <a:rPr lang="en-US" dirty="0" smtClean="0"/>
              <a:t>  Google </a:t>
            </a:r>
            <a:r>
              <a:rPr lang="en-US" dirty="0"/>
              <a:t>Profile: google.com/profiles/&lt;username&gt; </a:t>
            </a:r>
            <a:endParaRPr lang="en-US" dirty="0" smtClean="0"/>
          </a:p>
          <a:p>
            <a:r>
              <a:rPr lang="en-US" dirty="0" smtClean="0"/>
              <a:t>  Microsoft</a:t>
            </a:r>
            <a:r>
              <a:rPr lang="en-US" dirty="0"/>
              <a:t>: accountservices.passport.net/ </a:t>
            </a:r>
          </a:p>
          <a:p>
            <a:r>
              <a:rPr lang="en-US" dirty="0" smtClean="0"/>
              <a:t>  </a:t>
            </a:r>
            <a:r>
              <a:rPr lang="en-US" dirty="0" err="1" smtClean="0"/>
              <a:t>MyOpenID</a:t>
            </a:r>
            <a:r>
              <a:rPr lang="en-US" dirty="0"/>
              <a:t>: &lt;username&gt;.myopenid.com </a:t>
            </a:r>
            <a:endParaRPr lang="en-US" dirty="0" smtClean="0"/>
          </a:p>
          <a:p>
            <a:r>
              <a:rPr lang="en-US" dirty="0" smtClean="0"/>
              <a:t>  Orange</a:t>
            </a:r>
            <a:r>
              <a:rPr lang="en-US" dirty="0"/>
              <a:t>: openid.orange.fr/username or simply orange.fr/ </a:t>
            </a:r>
            <a:endParaRPr lang="en-US" dirty="0" smtClean="0"/>
          </a:p>
          <a:p>
            <a:r>
              <a:rPr lang="en-US" dirty="0" smtClean="0"/>
              <a:t>  Verisign</a:t>
            </a:r>
            <a:r>
              <a:rPr lang="en-US" dirty="0"/>
              <a:t>: &lt;username&gt;.pip.verisinglabs.com </a:t>
            </a:r>
            <a:endParaRPr lang="en-US" dirty="0" smtClean="0"/>
          </a:p>
          <a:p>
            <a:r>
              <a:rPr lang="en-US" dirty="0" smtClean="0"/>
              <a:t>  WordPress</a:t>
            </a:r>
            <a:r>
              <a:rPr lang="en-US" dirty="0"/>
              <a:t>: &lt;username&gt;.wordpress.com </a:t>
            </a:r>
            <a:endParaRPr lang="en-US" dirty="0" smtClean="0"/>
          </a:p>
          <a:p>
            <a:r>
              <a:rPr lang="en-US" dirty="0" smtClean="0"/>
              <a:t>  Yahoo</a:t>
            </a:r>
            <a:r>
              <a:rPr lang="en-US" dirty="0"/>
              <a:t>!: openid.yahoo.com</a:t>
            </a:r>
          </a:p>
        </p:txBody>
      </p:sp>
    </p:spTree>
    <p:extLst>
      <p:ext uri="{BB962C8B-B14F-4D97-AF65-F5344CB8AC3E}">
        <p14:creationId xmlns:p14="http://schemas.microsoft.com/office/powerpoint/2010/main" val="10040354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Higgins Open Source Identity Framework</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3120" y="2133600"/>
            <a:ext cx="6400800" cy="4468823"/>
          </a:xfrm>
        </p:spPr>
      </p:pic>
    </p:spTree>
    <p:extLst>
      <p:ext uri="{BB962C8B-B14F-4D97-AF65-F5344CB8AC3E}">
        <p14:creationId xmlns:p14="http://schemas.microsoft.com/office/powerpoint/2010/main" val="14652870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Authorization markup languages</a:t>
            </a:r>
          </a:p>
        </p:txBody>
      </p:sp>
      <p:sp>
        <p:nvSpPr>
          <p:cNvPr id="3" name="Content Placeholder 2"/>
          <p:cNvSpPr>
            <a:spLocks noGrp="1"/>
          </p:cNvSpPr>
          <p:nvPr>
            <p:ph idx="1"/>
          </p:nvPr>
        </p:nvSpPr>
        <p:spPr>
          <a:xfrm>
            <a:off x="1942415" y="2133600"/>
            <a:ext cx="6896785" cy="4419600"/>
          </a:xfrm>
        </p:spPr>
        <p:txBody>
          <a:bodyPr>
            <a:normAutofit/>
          </a:bodyPr>
          <a:lstStyle/>
          <a:p>
            <a:pPr algn="just">
              <a:lnSpc>
                <a:spcPct val="150000"/>
              </a:lnSpc>
            </a:pPr>
            <a:r>
              <a:rPr lang="en-US" dirty="0"/>
              <a:t>The </a:t>
            </a:r>
            <a:r>
              <a:rPr lang="en-US" dirty="0" err="1"/>
              <a:t>eXtensible</a:t>
            </a:r>
            <a:r>
              <a:rPr lang="en-US" dirty="0"/>
              <a:t> Access Control Markup Language (XACML) is an OASIS standard </a:t>
            </a:r>
            <a:r>
              <a:rPr lang="en-US" dirty="0" smtClean="0"/>
              <a:t>for </a:t>
            </a:r>
            <a:r>
              <a:rPr lang="en-US" dirty="0"/>
              <a:t>a set of policy statements written in XML that support an authentication process. A policy in XACML describes a subject element that requests an action from a resource. These three elements operate within an environment that also can be described in terms of an Action element. Subject and Action elements </a:t>
            </a:r>
            <a:r>
              <a:rPr lang="en-US" dirty="0" smtClean="0"/>
              <a:t>are </a:t>
            </a:r>
            <a:r>
              <a:rPr lang="en-US" dirty="0"/>
              <a:t>elements that can have one or more attributes. Resources </a:t>
            </a:r>
            <a:r>
              <a:rPr lang="en-US" dirty="0" smtClean="0"/>
              <a:t>have </a:t>
            </a:r>
            <a:r>
              <a:rPr lang="en-US" dirty="0"/>
              <a:t>a single attribute, which is usually its URL.</a:t>
            </a:r>
          </a:p>
        </p:txBody>
      </p:sp>
    </p:spTree>
    <p:extLst>
      <p:ext uri="{BB962C8B-B14F-4D97-AF65-F5344CB8AC3E}">
        <p14:creationId xmlns:p14="http://schemas.microsoft.com/office/powerpoint/2010/main" val="12480573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609600"/>
            <a:ext cx="7386454" cy="1981199"/>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590799"/>
            <a:ext cx="7386454" cy="19811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571997"/>
            <a:ext cx="7386454" cy="1981199"/>
          </a:xfrm>
          <a:prstGeom prst="rect">
            <a:avLst/>
          </a:prstGeom>
        </p:spPr>
      </p:pic>
    </p:spTree>
    <p:extLst>
      <p:ext uri="{BB962C8B-B14F-4D97-AF65-F5344CB8AC3E}">
        <p14:creationId xmlns:p14="http://schemas.microsoft.com/office/powerpoint/2010/main" val="4099024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Authorization markup languages</a:t>
            </a:r>
          </a:p>
        </p:txBody>
      </p:sp>
      <p:sp>
        <p:nvSpPr>
          <p:cNvPr id="3" name="Content Placeholder 2"/>
          <p:cNvSpPr>
            <a:spLocks noGrp="1"/>
          </p:cNvSpPr>
          <p:nvPr>
            <p:ph idx="1"/>
          </p:nvPr>
        </p:nvSpPr>
        <p:spPr>
          <a:xfrm>
            <a:off x="1942415" y="2133600"/>
            <a:ext cx="7049185" cy="3777622"/>
          </a:xfrm>
        </p:spPr>
        <p:txBody>
          <a:bodyPr/>
          <a:lstStyle/>
          <a:p>
            <a:pPr algn="just">
              <a:lnSpc>
                <a:spcPct val="150000"/>
              </a:lnSpc>
            </a:pPr>
            <a:r>
              <a:rPr lang="en-US" dirty="0"/>
              <a:t>Security Assertion Markup </a:t>
            </a:r>
            <a:r>
              <a:rPr lang="en-US" dirty="0" smtClean="0"/>
              <a:t>Language (SAML) is used to provide a mechanism for a Web Browser Single Sign On (SSO). In this instance, a Web browser is the user agent, which requests access to a resource that is authorized by a SAML service provider. The service provider takes a request from a user for access to the resource and sends an authentication request to the SAML identity provider directly from the initiating user agent.</a:t>
            </a:r>
            <a:endParaRPr lang="en-US" dirty="0"/>
          </a:p>
        </p:txBody>
      </p:sp>
    </p:spTree>
    <p:extLst>
      <p:ext uri="{BB962C8B-B14F-4D97-AF65-F5344CB8AC3E}">
        <p14:creationId xmlns:p14="http://schemas.microsoft.com/office/powerpoint/2010/main" val="5122535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643739"/>
            <a:ext cx="6324600" cy="279026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449244"/>
            <a:ext cx="6324600" cy="2798594"/>
          </a:xfrm>
          <a:prstGeom prst="rect">
            <a:avLst/>
          </a:prstGeom>
        </p:spPr>
      </p:pic>
    </p:spTree>
    <p:extLst>
      <p:ext uri="{BB962C8B-B14F-4D97-AF65-F5344CB8AC3E}">
        <p14:creationId xmlns:p14="http://schemas.microsoft.com/office/powerpoint/2010/main" val="6200291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Compliance as a Service (</a:t>
            </a:r>
            <a:r>
              <a:rPr lang="en-US" dirty="0" err="1"/>
              <a:t>CaaS</a:t>
            </a:r>
            <a:r>
              <a:rPr lang="en-US" dirty="0"/>
              <a:t>)</a:t>
            </a:r>
          </a:p>
        </p:txBody>
      </p:sp>
      <p:sp>
        <p:nvSpPr>
          <p:cNvPr id="3" name="Content Placeholder 2"/>
          <p:cNvSpPr>
            <a:spLocks noGrp="1"/>
          </p:cNvSpPr>
          <p:nvPr>
            <p:ph idx="1"/>
          </p:nvPr>
        </p:nvSpPr>
        <p:spPr>
          <a:xfrm>
            <a:off x="1942415" y="2133600"/>
            <a:ext cx="6896785" cy="4419600"/>
          </a:xfrm>
        </p:spPr>
        <p:txBody>
          <a:bodyPr/>
          <a:lstStyle/>
          <a:p>
            <a:pPr algn="just">
              <a:lnSpc>
                <a:spcPct val="150000"/>
              </a:lnSpc>
            </a:pPr>
            <a:r>
              <a:rPr lang="en-US" dirty="0"/>
              <a:t>Cloud computing by its very nature spans different jurisdictions. The laws of the country of a request's origin may not match the laws of the country where the request is processed, and it's possible that neither location's laws match the laws of the country where the service is provided. Compliance is much more than simply providing an anonymous service token to an identity so they can obtain access to a resource. Compliance is a complex issue that requires considerable expertise. </a:t>
            </a:r>
          </a:p>
        </p:txBody>
      </p:sp>
    </p:spTree>
    <p:extLst>
      <p:ext uri="{BB962C8B-B14F-4D97-AF65-F5344CB8AC3E}">
        <p14:creationId xmlns:p14="http://schemas.microsoft.com/office/powerpoint/2010/main" val="13690390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Compliance as a Service (</a:t>
            </a:r>
            <a:r>
              <a:rPr lang="en-US" dirty="0" err="1"/>
              <a:t>CaaS</a:t>
            </a:r>
            <a:r>
              <a:rPr lang="en-US" dirty="0"/>
              <a:t>)</a:t>
            </a:r>
          </a:p>
        </p:txBody>
      </p:sp>
      <p:sp>
        <p:nvSpPr>
          <p:cNvPr id="3" name="Content Placeholder 2"/>
          <p:cNvSpPr>
            <a:spLocks noGrp="1"/>
          </p:cNvSpPr>
          <p:nvPr>
            <p:ph idx="1"/>
          </p:nvPr>
        </p:nvSpPr>
        <p:spPr>
          <a:xfrm>
            <a:off x="1945201" y="2057400"/>
            <a:ext cx="7046399" cy="4648200"/>
          </a:xfrm>
        </p:spPr>
        <p:txBody>
          <a:bodyPr>
            <a:normAutofit lnSpcReduction="10000"/>
          </a:bodyPr>
          <a:lstStyle/>
          <a:p>
            <a:r>
              <a:rPr lang="en-US" dirty="0"/>
              <a:t>In order to implement </a:t>
            </a:r>
            <a:r>
              <a:rPr lang="en-US" dirty="0" err="1"/>
              <a:t>CaaS</a:t>
            </a:r>
            <a:r>
              <a:rPr lang="en-US" dirty="0"/>
              <a:t>, some companies are organizing what might be referred to as “vertical clouds,” clouds that specialize in a vertical market. Examples of vertical clouds that advertise </a:t>
            </a:r>
            <a:r>
              <a:rPr lang="en-US" dirty="0" err="1"/>
              <a:t>CaaS</a:t>
            </a:r>
            <a:r>
              <a:rPr lang="en-US" dirty="0"/>
              <a:t> capabilities include the following</a:t>
            </a:r>
            <a:r>
              <a:rPr lang="en-US" dirty="0" smtClean="0"/>
              <a:t>:</a:t>
            </a:r>
          </a:p>
          <a:p>
            <a:r>
              <a:rPr lang="en-US" b="1" dirty="0" err="1"/>
              <a:t>A</a:t>
            </a:r>
            <a:r>
              <a:rPr lang="en-US" b="1" dirty="0" err="1" smtClean="0"/>
              <a:t>thenahealth</a:t>
            </a:r>
            <a:r>
              <a:rPr lang="en-US" dirty="0" smtClean="0"/>
              <a:t> </a:t>
            </a:r>
            <a:r>
              <a:rPr lang="en-US" dirty="0"/>
              <a:t>(http://www.athenahealth.com/) for the medical industry </a:t>
            </a:r>
          </a:p>
          <a:p>
            <a:r>
              <a:rPr lang="en-US" b="1" dirty="0" err="1" smtClean="0"/>
              <a:t>B</a:t>
            </a:r>
            <a:r>
              <a:rPr lang="en-US" b="1" dirty="0" err="1" smtClean="0"/>
              <a:t>ankserv</a:t>
            </a:r>
            <a:r>
              <a:rPr lang="en-US" dirty="0" smtClean="0"/>
              <a:t> </a:t>
            </a:r>
            <a:r>
              <a:rPr lang="en-US" dirty="0"/>
              <a:t>(http://www.bankserv.com/) for the banking industry </a:t>
            </a:r>
          </a:p>
          <a:p>
            <a:r>
              <a:rPr lang="en-US" b="1" dirty="0" err="1" smtClean="0"/>
              <a:t>ClearPoint</a:t>
            </a:r>
            <a:r>
              <a:rPr lang="en-US" dirty="0" smtClean="0"/>
              <a:t> </a:t>
            </a:r>
            <a:r>
              <a:rPr lang="en-US" dirty="0"/>
              <a:t>PCI Compliance-as-a-Service for merchant transactions under the Payment Card Industry Data Security Standard </a:t>
            </a:r>
          </a:p>
          <a:p>
            <a:r>
              <a:rPr lang="en-US" b="1" dirty="0" err="1" smtClean="0"/>
              <a:t>FedCloud</a:t>
            </a:r>
            <a:r>
              <a:rPr lang="en-US" dirty="0" smtClean="0"/>
              <a:t> </a:t>
            </a:r>
            <a:r>
              <a:rPr lang="en-US" dirty="0"/>
              <a:t>(http://www fedcloud.com/) for government </a:t>
            </a:r>
          </a:p>
          <a:p>
            <a:r>
              <a:rPr lang="en-US" b="1" dirty="0" err="1" smtClean="0"/>
              <a:t>Rackserve</a:t>
            </a:r>
            <a:r>
              <a:rPr lang="en-US" dirty="0" smtClean="0"/>
              <a:t> </a:t>
            </a:r>
            <a:r>
              <a:rPr lang="en-US" dirty="0"/>
              <a:t>PCI Compliant Cloud (http://www rackspace.com/; another PCI </a:t>
            </a:r>
            <a:r>
              <a:rPr lang="en-US" dirty="0" err="1"/>
              <a:t>CaaS</a:t>
            </a:r>
            <a:r>
              <a:rPr lang="en-US" dirty="0"/>
              <a:t> service) </a:t>
            </a:r>
          </a:p>
        </p:txBody>
      </p:sp>
    </p:spTree>
    <p:extLst>
      <p:ext uri="{BB962C8B-B14F-4D97-AF65-F5344CB8AC3E}">
        <p14:creationId xmlns:p14="http://schemas.microsoft.com/office/powerpoint/2010/main" val="22040997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Compliance as a Service (</a:t>
            </a:r>
            <a:r>
              <a:rPr lang="en-US" dirty="0" err="1"/>
              <a:t>CaaS</a:t>
            </a:r>
            <a:r>
              <a:rPr lang="en-US" dirty="0"/>
              <a:t>)</a:t>
            </a:r>
          </a:p>
        </p:txBody>
      </p:sp>
      <p:sp>
        <p:nvSpPr>
          <p:cNvPr id="3" name="Content Placeholder 2"/>
          <p:cNvSpPr>
            <a:spLocks noGrp="1"/>
          </p:cNvSpPr>
          <p:nvPr>
            <p:ph idx="1"/>
          </p:nvPr>
        </p:nvSpPr>
        <p:spPr/>
        <p:txBody>
          <a:bodyPr>
            <a:normAutofit/>
          </a:bodyPr>
          <a:lstStyle/>
          <a:p>
            <a:pPr algn="just">
              <a:lnSpc>
                <a:spcPct val="150000"/>
              </a:lnSpc>
            </a:pPr>
            <a:r>
              <a:rPr lang="en-US" dirty="0"/>
              <a:t>It's much easier to envisage a </a:t>
            </a:r>
            <a:r>
              <a:rPr lang="en-US" dirty="0" err="1"/>
              <a:t>CaaS</a:t>
            </a:r>
            <a:r>
              <a:rPr lang="en-US" dirty="0"/>
              <a:t> system built inside a private cloud where the data is under the control of a single entity, thus ensuring that the data is under that entity's secure control and that transactions can be audited. Indeed, most of the cloud computing compliance systems to date have been built using private clouds</a:t>
            </a:r>
            <a:r>
              <a:rPr lang="en-US" dirty="0" smtClean="0"/>
              <a:t>.</a:t>
            </a:r>
            <a:endParaRPr lang="en-US" dirty="0"/>
          </a:p>
        </p:txBody>
      </p:sp>
    </p:spTree>
    <p:extLst>
      <p:ext uri="{BB962C8B-B14F-4D97-AF65-F5344CB8AC3E}">
        <p14:creationId xmlns:p14="http://schemas.microsoft.com/office/powerpoint/2010/main" val="18846224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Infrastructure as a Service (</a:t>
            </a:r>
            <a:r>
              <a:rPr lang="en-US" dirty="0" err="1"/>
              <a:t>IaaS</a:t>
            </a:r>
            <a:r>
              <a:rPr lang="en-US" dirty="0"/>
              <a:t>)</a:t>
            </a:r>
          </a:p>
        </p:txBody>
      </p:sp>
      <p:sp>
        <p:nvSpPr>
          <p:cNvPr id="3" name="Content Placeholder 2"/>
          <p:cNvSpPr>
            <a:spLocks noGrp="1"/>
          </p:cNvSpPr>
          <p:nvPr>
            <p:ph idx="1"/>
          </p:nvPr>
        </p:nvSpPr>
        <p:spPr>
          <a:xfrm>
            <a:off x="1942415" y="2133600"/>
            <a:ext cx="6744385" cy="4191000"/>
          </a:xfrm>
        </p:spPr>
        <p:txBody>
          <a:bodyPr>
            <a:normAutofit/>
          </a:bodyPr>
          <a:lstStyle/>
          <a:p>
            <a:pPr algn="just">
              <a:lnSpc>
                <a:spcPct val="150000"/>
              </a:lnSpc>
            </a:pPr>
            <a:r>
              <a:rPr lang="en-US" dirty="0"/>
              <a:t>The developer interacts with the IaaS model to create virtual private servers, virtual private </a:t>
            </a:r>
            <a:r>
              <a:rPr lang="en-US" dirty="0" smtClean="0"/>
              <a:t>storage</a:t>
            </a:r>
            <a:r>
              <a:rPr lang="en-US" dirty="0" smtClean="0"/>
              <a:t>, virtual </a:t>
            </a:r>
            <a:r>
              <a:rPr lang="en-US" dirty="0"/>
              <a:t>private networks, and so on, and then populates these virtual systems with the applications </a:t>
            </a:r>
            <a:r>
              <a:rPr lang="en-US" dirty="0" smtClean="0"/>
              <a:t>and services </a:t>
            </a:r>
            <a:r>
              <a:rPr lang="en-US" dirty="0"/>
              <a:t>it needs to complete its </a:t>
            </a:r>
            <a:r>
              <a:rPr lang="en-US" dirty="0" smtClean="0"/>
              <a:t>solution.</a:t>
            </a:r>
          </a:p>
          <a:p>
            <a:pPr algn="just"/>
            <a:r>
              <a:rPr lang="en-US" dirty="0"/>
              <a:t>In </a:t>
            </a:r>
            <a:r>
              <a:rPr lang="en-US" dirty="0" err="1"/>
              <a:t>IaaS</a:t>
            </a:r>
            <a:r>
              <a:rPr lang="en-US" dirty="0"/>
              <a:t>, the virtualized resources are mapped to real systems.</a:t>
            </a:r>
          </a:p>
          <a:p>
            <a:pPr algn="just"/>
            <a:r>
              <a:rPr lang="en-US" dirty="0"/>
              <a:t>When the client interacts with an </a:t>
            </a:r>
            <a:r>
              <a:rPr lang="en-US" dirty="0" err="1"/>
              <a:t>IaaS</a:t>
            </a:r>
            <a:r>
              <a:rPr lang="en-US" dirty="0"/>
              <a:t> service and requests resources from the virtual systems, </a:t>
            </a:r>
            <a:r>
              <a:rPr lang="en-US" dirty="0" smtClean="0"/>
              <a:t>those requests </a:t>
            </a:r>
            <a:r>
              <a:rPr lang="en-US" dirty="0"/>
              <a:t>are redirected to the real servers that do the actual work.</a:t>
            </a:r>
          </a:p>
        </p:txBody>
      </p:sp>
    </p:spTree>
    <p:extLst>
      <p:ext uri="{BB962C8B-B14F-4D97-AF65-F5344CB8AC3E}">
        <p14:creationId xmlns:p14="http://schemas.microsoft.com/office/powerpoint/2010/main" val="29354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80">
                                          <p:stCondLst>
                                            <p:cond delay="0"/>
                                          </p:stCondLst>
                                        </p:cTn>
                                        <p:tgtEl>
                                          <p:spTgt spid="3">
                                            <p:txEl>
                                              <p:pRg st="2" end="2"/>
                                            </p:txEl>
                                          </p:spTgt>
                                        </p:tgtEl>
                                      </p:cBhvr>
                                    </p:animEffect>
                                    <p:anim calcmode="lin" valueType="num">
                                      <p:cBhvr>
                                        <p:cTn id="1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3">
                                            <p:txEl>
                                              <p:pRg st="2" end="2"/>
                                            </p:txEl>
                                          </p:spTgt>
                                        </p:tgtEl>
                                      </p:cBhvr>
                                      <p:to x="100000" y="60000"/>
                                    </p:animScale>
                                    <p:animScale>
                                      <p:cBhvr>
                                        <p:cTn id="24" dur="166" decel="50000">
                                          <p:stCondLst>
                                            <p:cond delay="676"/>
                                          </p:stCondLst>
                                        </p:cTn>
                                        <p:tgtEl>
                                          <p:spTgt spid="3">
                                            <p:txEl>
                                              <p:pRg st="2" end="2"/>
                                            </p:txEl>
                                          </p:spTgt>
                                        </p:tgtEl>
                                      </p:cBhvr>
                                      <p:to x="100000" y="100000"/>
                                    </p:animScale>
                                    <p:animScale>
                                      <p:cBhvr>
                                        <p:cTn id="25" dur="26">
                                          <p:stCondLst>
                                            <p:cond delay="1312"/>
                                          </p:stCondLst>
                                        </p:cTn>
                                        <p:tgtEl>
                                          <p:spTgt spid="3">
                                            <p:txEl>
                                              <p:pRg st="2" end="2"/>
                                            </p:txEl>
                                          </p:spTgt>
                                        </p:tgtEl>
                                      </p:cBhvr>
                                      <p:to x="100000" y="80000"/>
                                    </p:animScale>
                                    <p:animScale>
                                      <p:cBhvr>
                                        <p:cTn id="26" dur="166" decel="50000">
                                          <p:stCondLst>
                                            <p:cond delay="1338"/>
                                          </p:stCondLst>
                                        </p:cTn>
                                        <p:tgtEl>
                                          <p:spTgt spid="3">
                                            <p:txEl>
                                              <p:pRg st="2" end="2"/>
                                            </p:txEl>
                                          </p:spTgt>
                                        </p:tgtEl>
                                      </p:cBhvr>
                                      <p:to x="100000" y="100000"/>
                                    </p:animScale>
                                    <p:animScale>
                                      <p:cBhvr>
                                        <p:cTn id="27" dur="26">
                                          <p:stCondLst>
                                            <p:cond delay="1642"/>
                                          </p:stCondLst>
                                        </p:cTn>
                                        <p:tgtEl>
                                          <p:spTgt spid="3">
                                            <p:txEl>
                                              <p:pRg st="2" end="2"/>
                                            </p:txEl>
                                          </p:spTgt>
                                        </p:tgtEl>
                                      </p:cBhvr>
                                      <p:to x="100000" y="90000"/>
                                    </p:animScale>
                                    <p:animScale>
                                      <p:cBhvr>
                                        <p:cTn id="28" dur="166" decel="50000">
                                          <p:stCondLst>
                                            <p:cond delay="1668"/>
                                          </p:stCondLst>
                                        </p:cTn>
                                        <p:tgtEl>
                                          <p:spTgt spid="3">
                                            <p:txEl>
                                              <p:pRg st="2" end="2"/>
                                            </p:txEl>
                                          </p:spTgt>
                                        </p:tgtEl>
                                      </p:cBhvr>
                                      <p:to x="100000" y="100000"/>
                                    </p:animScale>
                                    <p:animScale>
                                      <p:cBhvr>
                                        <p:cTn id="29" dur="26">
                                          <p:stCondLst>
                                            <p:cond delay="1808"/>
                                          </p:stCondLst>
                                        </p:cTn>
                                        <p:tgtEl>
                                          <p:spTgt spid="3">
                                            <p:txEl>
                                              <p:pRg st="2" end="2"/>
                                            </p:txEl>
                                          </p:spTgt>
                                        </p:tgtEl>
                                      </p:cBhvr>
                                      <p:to x="100000" y="95000"/>
                                    </p:animScale>
                                    <p:animScale>
                                      <p:cBhvr>
                                        <p:cTn id="30"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workloads</a:t>
            </a:r>
          </a:p>
        </p:txBody>
      </p:sp>
      <p:sp>
        <p:nvSpPr>
          <p:cNvPr id="3" name="Content Placeholder 2"/>
          <p:cNvSpPr>
            <a:spLocks noGrp="1"/>
          </p:cNvSpPr>
          <p:nvPr>
            <p:ph idx="1"/>
          </p:nvPr>
        </p:nvSpPr>
        <p:spPr>
          <a:xfrm>
            <a:off x="1975681" y="1828800"/>
            <a:ext cx="6863519" cy="4267200"/>
          </a:xfrm>
        </p:spPr>
        <p:txBody>
          <a:bodyPr>
            <a:normAutofit/>
          </a:bodyPr>
          <a:lstStyle/>
          <a:p>
            <a:pPr algn="just"/>
            <a:r>
              <a:rPr lang="en-US" dirty="0"/>
              <a:t>The fundamental unit of virtualized client in an </a:t>
            </a:r>
            <a:r>
              <a:rPr lang="en-US" dirty="0" err="1"/>
              <a:t>IaaS</a:t>
            </a:r>
            <a:r>
              <a:rPr lang="en-US" dirty="0"/>
              <a:t> deployment is called a </a:t>
            </a:r>
            <a:r>
              <a:rPr lang="en-US" i="1" dirty="0"/>
              <a:t>workload. </a:t>
            </a:r>
            <a:r>
              <a:rPr lang="en-US" dirty="0"/>
              <a:t>A </a:t>
            </a:r>
            <a:r>
              <a:rPr lang="en-US" dirty="0" smtClean="0"/>
              <a:t>workload simulates </a:t>
            </a:r>
            <a:r>
              <a:rPr lang="en-US" dirty="0"/>
              <a:t>the ability of a certain type of real or physical server to do an amount of </a:t>
            </a:r>
            <a:r>
              <a:rPr lang="en-US" dirty="0" smtClean="0"/>
              <a:t>work.</a:t>
            </a:r>
          </a:p>
          <a:p>
            <a:pPr algn="just">
              <a:lnSpc>
                <a:spcPct val="150000"/>
              </a:lnSpc>
            </a:pPr>
            <a:r>
              <a:rPr lang="en-US" dirty="0"/>
              <a:t>The work </a:t>
            </a:r>
            <a:r>
              <a:rPr lang="en-US" dirty="0" smtClean="0"/>
              <a:t>done can </a:t>
            </a:r>
            <a:r>
              <a:rPr lang="en-US" dirty="0"/>
              <a:t>be measured by the number of Transactions Per Minute (TPM</a:t>
            </a:r>
            <a:r>
              <a:rPr lang="en-US" dirty="0" smtClean="0"/>
              <a:t>). Others:</a:t>
            </a:r>
          </a:p>
          <a:p>
            <a:pPr algn="just"/>
            <a:r>
              <a:rPr lang="en-US" dirty="0"/>
              <a:t>Disk </a:t>
            </a:r>
            <a:r>
              <a:rPr lang="en-US" dirty="0" smtClean="0"/>
              <a:t>I/</a:t>
            </a:r>
            <a:r>
              <a:rPr lang="en-US" dirty="0" err="1" smtClean="0"/>
              <a:t>Os</a:t>
            </a:r>
            <a:r>
              <a:rPr lang="en-US" dirty="0" smtClean="0"/>
              <a:t> measured </a:t>
            </a:r>
            <a:r>
              <a:rPr lang="en-US" dirty="0"/>
              <a:t>in </a:t>
            </a:r>
            <a:r>
              <a:rPr lang="en-US" dirty="0" err="1"/>
              <a:t>Input/Output</a:t>
            </a:r>
            <a:r>
              <a:rPr lang="en-US" dirty="0"/>
              <a:t> Per Second </a:t>
            </a:r>
            <a:r>
              <a:rPr lang="en-US" dirty="0" smtClean="0"/>
              <a:t>IOPS</a:t>
            </a:r>
          </a:p>
          <a:p>
            <a:pPr algn="just"/>
            <a:r>
              <a:rPr lang="en-US" dirty="0"/>
              <a:t>T</a:t>
            </a:r>
            <a:r>
              <a:rPr lang="en-US" dirty="0" smtClean="0"/>
              <a:t>he </a:t>
            </a:r>
            <a:r>
              <a:rPr lang="en-US" dirty="0"/>
              <a:t>amount of RAM consumed under load in </a:t>
            </a:r>
            <a:r>
              <a:rPr lang="en-US" dirty="0" smtClean="0"/>
              <a:t>MB</a:t>
            </a:r>
          </a:p>
          <a:p>
            <a:pPr algn="just"/>
            <a:r>
              <a:rPr lang="en-US" dirty="0" smtClean="0"/>
              <a:t>Network throughput </a:t>
            </a:r>
            <a:r>
              <a:rPr lang="en-US" dirty="0"/>
              <a:t>and </a:t>
            </a:r>
            <a:r>
              <a:rPr lang="en-US" dirty="0" smtClean="0"/>
              <a:t>latency…..</a:t>
            </a:r>
          </a:p>
        </p:txBody>
      </p:sp>
    </p:spTree>
    <p:extLst>
      <p:ext uri="{BB962C8B-B14F-4D97-AF65-F5344CB8AC3E}">
        <p14:creationId xmlns:p14="http://schemas.microsoft.com/office/powerpoint/2010/main" val="1255870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workloads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4735338"/>
              </p:ext>
            </p:extLst>
          </p:nvPr>
        </p:nvGraphicFramePr>
        <p:xfrm>
          <a:off x="1467900" y="1371600"/>
          <a:ext cx="7543800" cy="5394960"/>
        </p:xfrm>
        <a:graphic>
          <a:graphicData uri="http://schemas.openxmlformats.org/drawingml/2006/table">
            <a:tbl>
              <a:tblPr firstRow="1" bandRow="1">
                <a:tableStyleId>{5C22544A-7EE6-4342-B048-85BDC9FD1C3A}</a:tableStyleId>
              </a:tblPr>
              <a:tblGrid>
                <a:gridCol w="1295400"/>
                <a:gridCol w="2819400"/>
                <a:gridCol w="3429000"/>
              </a:tblGrid>
              <a:tr h="607534">
                <a:tc>
                  <a:txBody>
                    <a:bodyPr/>
                    <a:lstStyle/>
                    <a:p>
                      <a:r>
                        <a:rPr lang="en-US" dirty="0" smtClean="0"/>
                        <a:t>Workload</a:t>
                      </a:r>
                      <a:endParaRPr lang="en-US" dirty="0"/>
                    </a:p>
                  </a:txBody>
                  <a:tcPr/>
                </a:tc>
                <a:tc>
                  <a:txBody>
                    <a:bodyPr/>
                    <a:lstStyle/>
                    <a:p>
                      <a:r>
                        <a:rPr lang="en-US" sz="1800" b="1" i="0" kern="1200" dirty="0" smtClean="0">
                          <a:solidFill>
                            <a:schemeClr val="lt1"/>
                          </a:solidFill>
                          <a:effectLst/>
                          <a:latin typeface="+mn-lt"/>
                          <a:ea typeface="+mn-ea"/>
                          <a:cs typeface="+mn-cs"/>
                        </a:rPr>
                        <a:t>Description and Examples</a:t>
                      </a:r>
                      <a:endParaRPr lang="en-US" dirty="0"/>
                    </a:p>
                  </a:txBody>
                  <a:tcPr/>
                </a:tc>
                <a:tc>
                  <a:txBody>
                    <a:bodyPr/>
                    <a:lstStyle/>
                    <a:p>
                      <a:r>
                        <a:rPr lang="en-US" sz="1800" b="1" i="0" kern="1200" dirty="0" smtClean="0">
                          <a:solidFill>
                            <a:schemeClr val="lt1"/>
                          </a:solidFill>
                          <a:effectLst/>
                          <a:latin typeface="+mn-lt"/>
                          <a:ea typeface="+mn-ea"/>
                          <a:cs typeface="+mn-cs"/>
                        </a:rPr>
                        <a:t>Key Quality-of-Service Metrics</a:t>
                      </a:r>
                      <a:endParaRPr lang="en-US" dirty="0"/>
                    </a:p>
                  </a:txBody>
                  <a:tcPr/>
                </a:tc>
              </a:tr>
              <a:tr h="1388648">
                <a:tc>
                  <a:txBody>
                    <a:bodyPr/>
                    <a:lstStyle/>
                    <a:p>
                      <a:r>
                        <a:rPr lang="en-US" sz="1800" b="0" i="0" kern="1200" dirty="0" smtClean="0">
                          <a:solidFill>
                            <a:schemeClr val="dk1"/>
                          </a:solidFill>
                          <a:effectLst/>
                          <a:latin typeface="+mn-lt"/>
                          <a:ea typeface="+mn-ea"/>
                          <a:cs typeface="+mn-cs"/>
                        </a:rPr>
                        <a:t>Web sites</a:t>
                      </a:r>
                      <a:endParaRPr lang="en-US" dirty="0"/>
                    </a:p>
                  </a:txBody>
                  <a:tcPr/>
                </a:tc>
                <a:tc>
                  <a:txBody>
                    <a:bodyPr/>
                    <a:lstStyle/>
                    <a:p>
                      <a:pPr fontAlgn="t"/>
                      <a:r>
                        <a:rPr lang="en-US" dirty="0">
                          <a:effectLst/>
                        </a:rPr>
                        <a:t>Freely available web sites for social networking, informational web sites large number of users</a:t>
                      </a:r>
                    </a:p>
                  </a:txBody>
                  <a:tcPr/>
                </a:tc>
                <a:tc>
                  <a:txBody>
                    <a:bodyPr/>
                    <a:lstStyle/>
                    <a:p>
                      <a:pPr fontAlgn="t"/>
                      <a:r>
                        <a:rPr lang="en-US" dirty="0">
                          <a:effectLst/>
                        </a:rPr>
                        <a:t>Large amounts of storage, high network bandwidth,</a:t>
                      </a:r>
                    </a:p>
                  </a:txBody>
                  <a:tcPr/>
                </a:tc>
              </a:tr>
              <a:tr h="1128277">
                <a:tc>
                  <a:txBody>
                    <a:bodyPr/>
                    <a:lstStyle/>
                    <a:p>
                      <a:pPr fontAlgn="t"/>
                      <a:r>
                        <a:rPr lang="en-US" dirty="0">
                          <a:effectLst/>
                        </a:rPr>
                        <a:t>Scientific computing</a:t>
                      </a:r>
                    </a:p>
                  </a:txBody>
                  <a:tcPr/>
                </a:tc>
                <a:tc>
                  <a:txBody>
                    <a:bodyPr/>
                    <a:lstStyle/>
                    <a:p>
                      <a:pPr fontAlgn="t"/>
                      <a:r>
                        <a:rPr lang="en-US" dirty="0">
                          <a:effectLst/>
                        </a:rPr>
                        <a:t>Bioinformatics, atmospheric modeling, other numerical computations</a:t>
                      </a:r>
                    </a:p>
                  </a:txBody>
                  <a:tcPr/>
                </a:tc>
                <a:tc>
                  <a:txBody>
                    <a:bodyPr/>
                    <a:lstStyle/>
                    <a:p>
                      <a:pPr fontAlgn="t"/>
                      <a:r>
                        <a:rPr lang="en-US" dirty="0">
                          <a:effectLst/>
                        </a:rPr>
                        <a:t>Computing capacity</a:t>
                      </a:r>
                    </a:p>
                  </a:txBody>
                  <a:tcPr/>
                </a:tc>
              </a:tr>
              <a:tr h="867905">
                <a:tc>
                  <a:txBody>
                    <a:bodyPr/>
                    <a:lstStyle/>
                    <a:p>
                      <a:pPr fontAlgn="t"/>
                      <a:r>
                        <a:rPr lang="en-US" dirty="0">
                          <a:effectLst/>
                        </a:rPr>
                        <a:t>Enterprise software</a:t>
                      </a:r>
                    </a:p>
                  </a:txBody>
                  <a:tcPr/>
                </a:tc>
                <a:tc>
                  <a:txBody>
                    <a:bodyPr/>
                    <a:lstStyle/>
                    <a:p>
                      <a:pPr fontAlgn="t"/>
                      <a:r>
                        <a:rPr lang="fr-FR">
                          <a:effectLst/>
                        </a:rPr>
                        <a:t>Email servers, SAP, enterprise content management</a:t>
                      </a:r>
                    </a:p>
                  </a:txBody>
                  <a:tcPr/>
                </a:tc>
                <a:tc>
                  <a:txBody>
                    <a:bodyPr/>
                    <a:lstStyle/>
                    <a:p>
                      <a:pPr fontAlgn="t"/>
                      <a:r>
                        <a:rPr lang="en-US" dirty="0">
                          <a:effectLst/>
                        </a:rPr>
                        <a:t>Security, high availability, customer support</a:t>
                      </a:r>
                    </a:p>
                  </a:txBody>
                  <a:tcPr/>
                </a:tc>
              </a:tr>
              <a:tr h="1128277">
                <a:tc>
                  <a:txBody>
                    <a:bodyPr/>
                    <a:lstStyle/>
                    <a:p>
                      <a:pPr fontAlgn="t"/>
                      <a:r>
                        <a:rPr lang="en-US" dirty="0">
                          <a:effectLst/>
                        </a:rPr>
                        <a:t>Storage and backup services</a:t>
                      </a:r>
                    </a:p>
                  </a:txBody>
                  <a:tcPr/>
                </a:tc>
                <a:tc>
                  <a:txBody>
                    <a:bodyPr/>
                    <a:lstStyle/>
                    <a:p>
                      <a:pPr fontAlgn="t"/>
                      <a:r>
                        <a:rPr lang="en-US">
                          <a:effectLst/>
                        </a:rPr>
                        <a:t>General data storage and backup</a:t>
                      </a:r>
                    </a:p>
                  </a:txBody>
                  <a:tcPr/>
                </a:tc>
                <a:tc>
                  <a:txBody>
                    <a:bodyPr/>
                    <a:lstStyle/>
                    <a:p>
                      <a:pPr fontAlgn="t"/>
                      <a:r>
                        <a:rPr lang="en-US" dirty="0">
                          <a:effectLst/>
                        </a:rPr>
                        <a:t>Large amounts of reliable storage</a:t>
                      </a:r>
                    </a:p>
                  </a:txBody>
                  <a:tcPr/>
                </a:tc>
              </a:tr>
            </a:tbl>
          </a:graphicData>
        </a:graphic>
      </p:graphicFrame>
    </p:spTree>
    <p:extLst>
      <p:ext uri="{BB962C8B-B14F-4D97-AF65-F5344CB8AC3E}">
        <p14:creationId xmlns:p14="http://schemas.microsoft.com/office/powerpoint/2010/main" val="626453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Pods, aggregation, and silos</a:t>
            </a:r>
          </a:p>
        </p:txBody>
      </p:sp>
      <p:sp>
        <p:nvSpPr>
          <p:cNvPr id="3" name="Content Placeholder 2"/>
          <p:cNvSpPr>
            <a:spLocks noGrp="1"/>
          </p:cNvSpPr>
          <p:nvPr>
            <p:ph idx="1"/>
          </p:nvPr>
        </p:nvSpPr>
        <p:spPr>
          <a:xfrm>
            <a:off x="1911935" y="1828800"/>
            <a:ext cx="6851065" cy="4389120"/>
          </a:xfrm>
        </p:spPr>
        <p:txBody>
          <a:bodyPr/>
          <a:lstStyle/>
          <a:p>
            <a:pPr algn="just">
              <a:lnSpc>
                <a:spcPct val="150000"/>
              </a:lnSpc>
            </a:pPr>
            <a:r>
              <a:rPr lang="en-US" dirty="0"/>
              <a:t>Workloads support a certain number of users, at which point you exceed the load that the </a:t>
            </a:r>
            <a:r>
              <a:rPr lang="en-US" dirty="0" smtClean="0"/>
              <a:t>instance sizing </a:t>
            </a:r>
            <a:r>
              <a:rPr lang="en-US" dirty="0"/>
              <a:t>allows</a:t>
            </a:r>
            <a:r>
              <a:rPr lang="en-US" dirty="0" smtClean="0"/>
              <a:t>.</a:t>
            </a:r>
          </a:p>
          <a:p>
            <a:pPr algn="just">
              <a:lnSpc>
                <a:spcPct val="150000"/>
              </a:lnSpc>
            </a:pPr>
            <a:r>
              <a:rPr lang="en-US" dirty="0" smtClean="0"/>
              <a:t>When </a:t>
            </a:r>
            <a:r>
              <a:rPr lang="en-US" dirty="0"/>
              <a:t>you reach the limit of the largest virtual machine instance possible, you must </a:t>
            </a:r>
            <a:r>
              <a:rPr lang="en-US" dirty="0" smtClean="0"/>
              <a:t>make a </a:t>
            </a:r>
            <a:r>
              <a:rPr lang="en-US" dirty="0"/>
              <a:t>copy or clone of the instance to support additional users. </a:t>
            </a:r>
            <a:endParaRPr lang="en-US" dirty="0" smtClean="0"/>
          </a:p>
          <a:p>
            <a:pPr algn="just">
              <a:lnSpc>
                <a:spcPct val="150000"/>
              </a:lnSpc>
            </a:pPr>
            <a:r>
              <a:rPr lang="en-US" dirty="0" smtClean="0"/>
              <a:t>A </a:t>
            </a:r>
            <a:r>
              <a:rPr lang="en-US" dirty="0"/>
              <a:t>group of users within a particular </a:t>
            </a:r>
            <a:r>
              <a:rPr lang="en-US" dirty="0" smtClean="0"/>
              <a:t>instance is </a:t>
            </a:r>
            <a:r>
              <a:rPr lang="en-US" dirty="0"/>
              <a:t>called a </a:t>
            </a:r>
            <a:r>
              <a:rPr lang="en-US" sz="2800" b="1" i="1" dirty="0"/>
              <a:t>pod</a:t>
            </a:r>
            <a:endParaRPr lang="en-US" sz="2800" b="1" dirty="0"/>
          </a:p>
        </p:txBody>
      </p:sp>
    </p:spTree>
    <p:extLst>
      <p:ext uri="{BB962C8B-B14F-4D97-AF65-F5344CB8AC3E}">
        <p14:creationId xmlns:p14="http://schemas.microsoft.com/office/powerpoint/2010/main" val="1070073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807940"/>
            <a:ext cx="5186362" cy="405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945201" y="1371600"/>
            <a:ext cx="6970199" cy="1338828"/>
          </a:xfrm>
          <a:prstGeom prst="rect">
            <a:avLst/>
          </a:prstGeom>
          <a:noFill/>
        </p:spPr>
        <p:txBody>
          <a:bodyPr wrap="square" rtlCol="0">
            <a:spAutoFit/>
          </a:bodyPr>
          <a:lstStyle/>
          <a:p>
            <a:pPr algn="just">
              <a:lnSpc>
                <a:spcPct val="150000"/>
              </a:lnSpc>
            </a:pPr>
            <a:r>
              <a:rPr lang="en-US" dirty="0" smtClean="0">
                <a:latin typeface="+mn-lt"/>
                <a:cs typeface="+mn-cs"/>
              </a:rPr>
              <a:t>When </a:t>
            </a:r>
            <a:r>
              <a:rPr lang="en-US" dirty="0">
                <a:latin typeface="+mn-lt"/>
                <a:cs typeface="+mn-cs"/>
              </a:rPr>
              <a:t>systems fail, they fail on a pod-by-pod basis, and often on a zone-by-zone basis. </a:t>
            </a:r>
            <a:r>
              <a:rPr lang="en-US" dirty="0">
                <a:latin typeface="+mn-lt"/>
                <a:cs typeface="+mn-cs"/>
              </a:rPr>
              <a:t>A failover system between zones gives </a:t>
            </a:r>
            <a:r>
              <a:rPr lang="en-US" dirty="0" err="1">
                <a:latin typeface="+mn-lt"/>
                <a:cs typeface="+mn-cs"/>
              </a:rPr>
              <a:t>IaaS</a:t>
            </a:r>
            <a:r>
              <a:rPr lang="en-US" dirty="0">
                <a:latin typeface="+mn-lt"/>
                <a:cs typeface="+mn-cs"/>
              </a:rPr>
              <a:t> private clouds a very high degree of availability.</a:t>
            </a:r>
          </a:p>
        </p:txBody>
      </p:sp>
    </p:spTree>
    <p:extLst>
      <p:ext uri="{BB962C8B-B14F-4D97-AF65-F5344CB8AC3E}">
        <p14:creationId xmlns:p14="http://schemas.microsoft.com/office/powerpoint/2010/main" val="75484886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5433</TotalTime>
  <Words>4394</Words>
  <Application>Microsoft Office PowerPoint</Application>
  <PresentationFormat>On-screen Show (4:3)</PresentationFormat>
  <Paragraphs>262</Paragraphs>
  <Slides>49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Century Gothic</vt:lpstr>
      <vt:lpstr>Century Gothic (Body)</vt:lpstr>
      <vt:lpstr>Wingdings 3</vt:lpstr>
      <vt:lpstr>Wisp</vt:lpstr>
      <vt:lpstr>Chapter 4</vt:lpstr>
      <vt:lpstr>Learning Objectives</vt:lpstr>
      <vt:lpstr>The service models</vt:lpstr>
      <vt:lpstr>Defining Infrastructure as a Service (IaaS)</vt:lpstr>
      <vt:lpstr>Infrastructure as a Service (IaaS)</vt:lpstr>
      <vt:lpstr>IaaS workloads</vt:lpstr>
      <vt:lpstr>IaaS workloads</vt:lpstr>
      <vt:lpstr>Pods, aggregation, and silos</vt:lpstr>
      <vt:lpstr>Pods</vt:lpstr>
      <vt:lpstr>Silos</vt:lpstr>
      <vt:lpstr>Silos</vt:lpstr>
      <vt:lpstr>Defining Platform as a Service (PaaS)</vt:lpstr>
      <vt:lpstr>Platform as a Service</vt:lpstr>
      <vt:lpstr>Platform as a Service</vt:lpstr>
      <vt:lpstr>Platform as a Service</vt:lpstr>
      <vt:lpstr>Defining Software as a Service (SaaS)</vt:lpstr>
      <vt:lpstr>Examples of SaaS</vt:lpstr>
      <vt:lpstr>Software as a Service</vt:lpstr>
      <vt:lpstr>SaaS characteristics</vt:lpstr>
      <vt:lpstr>SaaS characteristics</vt:lpstr>
      <vt:lpstr>Open SaaS and SOA</vt:lpstr>
      <vt:lpstr>Open SaaS</vt:lpstr>
      <vt:lpstr>Mashup</vt:lpstr>
      <vt:lpstr>Mashup</vt:lpstr>
      <vt:lpstr>Salesforce.com and CRM SaaS</vt:lpstr>
      <vt:lpstr>Salesforce.com and CRM SaaS</vt:lpstr>
      <vt:lpstr>Defining Identity as a Service (IDaaS)</vt:lpstr>
      <vt:lpstr>What is an identity?</vt:lpstr>
      <vt:lpstr>Identity</vt:lpstr>
      <vt:lpstr>Identity</vt:lpstr>
      <vt:lpstr>Networked identity service classes</vt:lpstr>
      <vt:lpstr>Networked identity service classes</vt:lpstr>
      <vt:lpstr>Identity system codes of conduct </vt:lpstr>
      <vt:lpstr>Identity system codes of conduct </vt:lpstr>
      <vt:lpstr>Identity system codes of conduct </vt:lpstr>
      <vt:lpstr>IDaaS interoperability</vt:lpstr>
      <vt:lpstr>IDaaS interoperability</vt:lpstr>
      <vt:lpstr>IDaaS interoperability</vt:lpstr>
      <vt:lpstr>CardSpace Identification Card</vt:lpstr>
      <vt:lpstr>User authentication </vt:lpstr>
      <vt:lpstr>User authentication </vt:lpstr>
      <vt:lpstr>The Higgins Open Source Identity Framework</vt:lpstr>
      <vt:lpstr>Authorization markup languages</vt:lpstr>
      <vt:lpstr>PowerPoint Presentation</vt:lpstr>
      <vt:lpstr>Authorization markup languages</vt:lpstr>
      <vt:lpstr>PowerPoint Presentation</vt:lpstr>
      <vt:lpstr>Defining Compliance as a Service (CaaS)</vt:lpstr>
      <vt:lpstr>Defining Compliance as a Service (CaaS)</vt:lpstr>
      <vt:lpstr>Defining Compliance as a Service (CaaS)</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Judy</dc:creator>
  <cp:lastModifiedBy>Administrator</cp:lastModifiedBy>
  <cp:revision>119</cp:revision>
  <dcterms:created xsi:type="dcterms:W3CDTF">2011-09-21T16:10:10Z</dcterms:created>
  <dcterms:modified xsi:type="dcterms:W3CDTF">2017-02-05T20:49:16Z</dcterms:modified>
</cp:coreProperties>
</file>